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9" r:id="rId1"/>
    <p:sldMasterId id="2147483715" r:id="rId2"/>
    <p:sldMasterId id="2147483732" r:id="rId3"/>
  </p:sldMasterIdLst>
  <p:notesMasterIdLst>
    <p:notesMasterId r:id="rId86"/>
  </p:notesMasterIdLst>
  <p:handoutMasterIdLst>
    <p:handoutMasterId r:id="rId87"/>
  </p:handoutMasterIdLst>
  <p:sldIdLst>
    <p:sldId id="268" r:id="rId4"/>
    <p:sldId id="386" r:id="rId5"/>
    <p:sldId id="436" r:id="rId6"/>
    <p:sldId id="434" r:id="rId7"/>
    <p:sldId id="472" r:id="rId8"/>
    <p:sldId id="387" r:id="rId9"/>
    <p:sldId id="388" r:id="rId10"/>
    <p:sldId id="390" r:id="rId11"/>
    <p:sldId id="439" r:id="rId12"/>
    <p:sldId id="391" r:id="rId13"/>
    <p:sldId id="544" r:id="rId14"/>
    <p:sldId id="545" r:id="rId15"/>
    <p:sldId id="546" r:id="rId16"/>
    <p:sldId id="547" r:id="rId17"/>
    <p:sldId id="548" r:id="rId18"/>
    <p:sldId id="549" r:id="rId19"/>
    <p:sldId id="550" r:id="rId20"/>
    <p:sldId id="551" r:id="rId21"/>
    <p:sldId id="552" r:id="rId22"/>
    <p:sldId id="553" r:id="rId23"/>
    <p:sldId id="554" r:id="rId24"/>
    <p:sldId id="555" r:id="rId25"/>
    <p:sldId id="556" r:id="rId26"/>
    <p:sldId id="603" r:id="rId27"/>
    <p:sldId id="604" r:id="rId28"/>
    <p:sldId id="605" r:id="rId29"/>
    <p:sldId id="606" r:id="rId30"/>
    <p:sldId id="607" r:id="rId31"/>
    <p:sldId id="608" r:id="rId32"/>
    <p:sldId id="609" r:id="rId33"/>
    <p:sldId id="610" r:id="rId34"/>
    <p:sldId id="611" r:id="rId35"/>
    <p:sldId id="612" r:id="rId36"/>
    <p:sldId id="613" r:id="rId37"/>
    <p:sldId id="614" r:id="rId38"/>
    <p:sldId id="615" r:id="rId39"/>
    <p:sldId id="616" r:id="rId40"/>
    <p:sldId id="617" r:id="rId41"/>
    <p:sldId id="560" r:id="rId42"/>
    <p:sldId id="618" r:id="rId43"/>
    <p:sldId id="619" r:id="rId44"/>
    <p:sldId id="620" r:id="rId45"/>
    <p:sldId id="621" r:id="rId46"/>
    <p:sldId id="622" r:id="rId47"/>
    <p:sldId id="572" r:id="rId48"/>
    <p:sldId id="623" r:id="rId49"/>
    <p:sldId id="624" r:id="rId50"/>
    <p:sldId id="558" r:id="rId51"/>
    <p:sldId id="562" r:id="rId52"/>
    <p:sldId id="625" r:id="rId53"/>
    <p:sldId id="563" r:id="rId54"/>
    <p:sldId id="626" r:id="rId55"/>
    <p:sldId id="564" r:id="rId56"/>
    <p:sldId id="627" r:id="rId57"/>
    <p:sldId id="628" r:id="rId58"/>
    <p:sldId id="521" r:id="rId59"/>
    <p:sldId id="489" r:id="rId60"/>
    <p:sldId id="473" r:id="rId61"/>
    <p:sldId id="461" r:id="rId62"/>
    <p:sldId id="460" r:id="rId63"/>
    <p:sldId id="522" r:id="rId64"/>
    <p:sldId id="629" r:id="rId65"/>
    <p:sldId id="475" r:id="rId66"/>
    <p:sldId id="630" r:id="rId67"/>
    <p:sldId id="648" r:id="rId68"/>
    <p:sldId id="631" r:id="rId69"/>
    <p:sldId id="649" r:id="rId70"/>
    <p:sldId id="650" r:id="rId71"/>
    <p:sldId id="632" r:id="rId72"/>
    <p:sldId id="633" r:id="rId73"/>
    <p:sldId id="635" r:id="rId74"/>
    <p:sldId id="634" r:id="rId75"/>
    <p:sldId id="636" r:id="rId76"/>
    <p:sldId id="637" r:id="rId77"/>
    <p:sldId id="638" r:id="rId78"/>
    <p:sldId id="640" r:id="rId79"/>
    <p:sldId id="641" r:id="rId80"/>
    <p:sldId id="643" r:id="rId81"/>
    <p:sldId id="644" r:id="rId82"/>
    <p:sldId id="645" r:id="rId83"/>
    <p:sldId id="646" r:id="rId84"/>
    <p:sldId id="639" r:id="rId85"/>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0FF"/>
    <a:srgbClr val="FFCC66"/>
    <a:srgbClr val="A4001D"/>
    <a:srgbClr val="A40508"/>
    <a:srgbClr val="A50021"/>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86871" autoAdjust="0"/>
  </p:normalViewPr>
  <p:slideViewPr>
    <p:cSldViewPr>
      <p:cViewPr varScale="1">
        <p:scale>
          <a:sx n="98" d="100"/>
          <a:sy n="98" d="100"/>
        </p:scale>
        <p:origin x="1008" y="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viewProps" Target="view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theme" Target="theme/theme1.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handoutMaster" Target="handoutMasters/handoutMaster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22.png>
</file>

<file path=ppt/media/image3.tiff>
</file>

<file path=ppt/media/image33.png>
</file>

<file path=ppt/media/image34.png>
</file>

<file path=ppt/media/image4.jpeg>
</file>

<file path=ppt/media/image5.jpg>
</file>

<file path=ppt/media/image6.jp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2754352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1245391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56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62</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concepts of precision and recall, and the F1 metric that combines them.  These concepts are central to the evaluation of classifiers, and we'll use them throughout NLP, not just for Naïve Bayes but also for logistic regression and neural models.</a:t>
            </a:r>
          </a:p>
        </p:txBody>
      </p:sp>
    </p:spTree>
    <p:extLst>
      <p:ext uri="{BB962C8B-B14F-4D97-AF65-F5344CB8AC3E}">
        <p14:creationId xmlns:p14="http://schemas.microsoft.com/office/powerpoint/2010/main" val="6367123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first consider binary classifiers. So that might include a simple binary decision about email (spam or not-spam).  Or imagine that we are the proprietors of the Delicious Pie Company and we want to find out what people are saying about our pies on social media.  We want to know if a particular social media post is talking about our pies (positive) or isn't (negative).</a:t>
            </a:r>
            <a:br>
              <a:rPr lang="en-US" dirty="0"/>
            </a:br>
            <a:br>
              <a:rPr lang="en-US" dirty="0"/>
            </a:br>
            <a:r>
              <a:rPr lang="en-US" dirty="0"/>
              <a:t>To evaluate such a binary classifier, we'll need to know two things.  What our classifier said about each email or post, and what it should have said, i.e. the correct answer, usually as defined by human labelers.</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63</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3085664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first step is the confusion matrix a table for visualizing how an algorithm performs with respect to the human gold labels, We use two dimensions (system output and gold labels), and each cell labels a set of possible outcomes.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800" dirty="0">
              <a:effectLst/>
              <a:latin typeface="NimbusRomNo9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In the pie detection case, for example, true positives are posts that are indeed about Delicious Pie (indicated by human-created gold labels) that our system correctly said were about pie. False negatives are posts that are indeed about pie but our system incorrectly labeled as pie.   False positives are posts that aren't about pie but our system incorrectly said they were.  And true negatives are non-pie-posts that are system correctly said were not about pie</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64</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607009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 Here is the equation for </a:t>
            </a:r>
            <a:r>
              <a:rPr lang="en-US" sz="1800" i="1" dirty="0">
                <a:effectLst/>
                <a:latin typeface="NimbusRomNo9L"/>
              </a:rPr>
              <a:t>accuracy: what </a:t>
            </a:r>
            <a:r>
              <a:rPr lang="en-US" sz="1800" dirty="0">
                <a:effectLst/>
                <a:latin typeface="NimbusRomNo9L"/>
              </a:rPr>
              <a:t>percentage of all the observations (for the spam or pie examples that means all emails or tweets) our system labeled correctly. Although accuracy might seem a natural metric, we generally don’t use it for text classification tasks.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800" dirty="0">
              <a:effectLst/>
              <a:latin typeface="NimbusRomNo9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Although accuracy might seem a natural metric, we generally don’t use it for text classification tasks.</a:t>
            </a:r>
            <a:endParaRPr lang="en-US" sz="18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800"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65</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1466640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Why don't we use accuracy? …Accuracy doesn't work well when we're dealing with uncommon or imbalanced classes. Suppose we look at a million social media posts to find Delicious Pie-lovers.  Now most posts on the web are not about our pie, so let's imagine that only 100 posts are about our pie, and 999,900 are about something else.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800" dirty="0">
              <a:effectLst/>
              <a:latin typeface="NimbusRomNo9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Now imagine we have the following really simple classifier: Every post is "not about pie"</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66</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34536912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Let's see what happens.</a:t>
            </a:r>
            <a:endParaRPr lang="en-US" sz="1800"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67</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3798298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61E6D798-0D31-0647-AB71-9E94307BC9C4}" type="slidenum">
              <a:rPr lang="en-US"/>
              <a:pPr/>
              <a:t>8</a:t>
            </a:fld>
            <a:endParaRPr lang="en-US"/>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But this fabulous ‘no pie’ classifier would be completely useless, since it wouldn’t find a single one of the customer comments we are looking for. In other words, accuracy is not a good metric when the goal is to discover something that is rare, or at least not completely balanced in frequency, which is a very common situation in the world.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68</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1808696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Precision is out of the things the system  selected (the set of emails or tweets the </a:t>
            </a:r>
            <a:r>
              <a:rPr lang="en-US" dirty="0" err="1"/>
              <a:t>sytstem</a:t>
            </a:r>
            <a:r>
              <a:rPr lang="en-US" dirty="0"/>
              <a:t> claimed were positive, i.e. spam or pie-related), how many did it get right? how many were true positives, out of what I selected (true positives _ false positives). </a:t>
            </a:r>
            <a:br>
              <a:rPr lang="en-US" dirty="0"/>
            </a:br>
            <a:br>
              <a:rPr lang="en-US" dirty="0"/>
            </a:br>
            <a:r>
              <a:rPr lang="en-US" dirty="0"/>
              <a:t>Recall is out of all the correct items that should have been positive, what % of them did the system select?  So out of  all the things that are gold positive, how many did the system find as true positives?</a:t>
            </a:r>
            <a:br>
              <a:rPr lang="en-US" dirty="0"/>
            </a:br>
            <a:br>
              <a:rPr lang="en-US" dirty="0"/>
            </a:br>
            <a:r>
              <a:rPr lang="en-US" dirty="0"/>
              <a:t>So precision is about how much garbage we included in our findings; recall is more about making sure we didn't miss any treasure.</a:t>
            </a:r>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69</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799272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Recall and Precision will correctly evaluate our stupid "just say no" classifier as a bad classifier. The recall will be 0, since we returned no true positives out of the 100 true pie tweets (0 + 100).   Precision is similarly 0 or in fact undefined, since both the numerator and denominator are 0.  The metrics correctly assigns bad scores to our useless classifier. </a:t>
            </a:r>
          </a:p>
          <a:p>
            <a:br>
              <a:rPr lang="en-US" sz="1800" dirty="0">
                <a:effectLst/>
                <a:latin typeface="NimbusRomNo9L"/>
              </a:rPr>
            </a:br>
            <a:r>
              <a:rPr lang="en-US" dirty="0">
                <a:latin typeface="Arial" charset="0"/>
                <a:ea typeface="ＭＳ Ｐゴシック" charset="0"/>
                <a:cs typeface="ＭＳ Ｐゴシック" charset="0"/>
              </a:rPr>
              <a:t>[note that this is a particular egregious example, but in normal situations there  is typically a trade-off between precision and recall!]</a:t>
            </a:r>
          </a:p>
          <a:p>
            <a:r>
              <a:rPr lang="en-US" dirty="0">
                <a:latin typeface="Arial" charset="0"/>
                <a:ea typeface="ＭＳ Ｐゴシック" charset="0"/>
                <a:cs typeface="ＭＳ Ｐゴシック" charset="0"/>
              </a:rPr>
              <a:t>[to get high precision, a system should be very reluctant to guess – but then it may miss somethings and have poor recall]</a:t>
            </a:r>
          </a:p>
          <a:p>
            <a:r>
              <a:rPr lang="en-US" dirty="0">
                <a:latin typeface="Arial" charset="0"/>
                <a:ea typeface="ＭＳ Ｐゴシック" charset="0"/>
                <a:cs typeface="ＭＳ Ｐゴシック" charset="0"/>
              </a:rPr>
              <a:t>[to get high recall, a system </a:t>
            </a:r>
            <a:r>
              <a:rPr lang="en-US" dirty="0" err="1">
                <a:latin typeface="Arial" charset="0"/>
                <a:ea typeface="ＭＳ Ｐゴシック" charset="0"/>
                <a:cs typeface="ＭＳ Ｐゴシック" charset="0"/>
              </a:rPr>
              <a:t>shoul</a:t>
            </a:r>
            <a:r>
              <a:rPr lang="en-US" dirty="0">
                <a:latin typeface="Arial" charset="0"/>
                <a:ea typeface="ＭＳ Ｐゴシック" charset="0"/>
                <a:cs typeface="ＭＳ Ｐゴシック" charset="0"/>
              </a:rPr>
              <a:t> </a:t>
            </a:r>
            <a:r>
              <a:rPr lang="en-US" dirty="0" err="1">
                <a:latin typeface="Arial" charset="0"/>
                <a:ea typeface="ＭＳ Ｐゴシック" charset="0"/>
                <a:cs typeface="ＭＳ Ｐゴシック" charset="0"/>
              </a:rPr>
              <a:t>dbe</a:t>
            </a:r>
            <a:r>
              <a:rPr lang="en-US" dirty="0">
                <a:latin typeface="Arial" charset="0"/>
                <a:ea typeface="ＭＳ Ｐゴシック" charset="0"/>
                <a:cs typeface="ＭＳ Ｐゴシック" charset="0"/>
              </a:rPr>
              <a:t> very willing to guess– but then it may return some junk and have poor precision]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70</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28914197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742846" indent="-285710" eaLnBrk="0" hangingPunct="0">
              <a:defRPr sz="2400">
                <a:solidFill>
                  <a:schemeClr val="tx1"/>
                </a:solidFill>
                <a:latin typeface="Lucida Sans" charset="0"/>
                <a:ea typeface="ＭＳ Ｐゴシック" charset="0"/>
              </a:defRPr>
            </a:lvl2pPr>
            <a:lvl3pPr marL="1142840" indent="-228568" eaLnBrk="0" hangingPunct="0">
              <a:defRPr sz="2400">
                <a:solidFill>
                  <a:schemeClr val="tx1"/>
                </a:solidFill>
                <a:latin typeface="Lucida Sans" charset="0"/>
                <a:ea typeface="ＭＳ Ｐゴシック" charset="0"/>
              </a:defRPr>
            </a:lvl3pPr>
            <a:lvl4pPr marL="1599975" indent="-228568" eaLnBrk="0" hangingPunct="0">
              <a:defRPr sz="2400">
                <a:solidFill>
                  <a:schemeClr val="tx1"/>
                </a:solidFill>
                <a:latin typeface="Lucida Sans" charset="0"/>
                <a:ea typeface="ＭＳ Ｐゴシック" charset="0"/>
              </a:defRPr>
            </a:lvl4pPr>
            <a:lvl5pPr marL="2057111" indent="-228568" eaLnBrk="0" hangingPunct="0">
              <a:defRPr sz="2400">
                <a:solidFill>
                  <a:schemeClr val="tx1"/>
                </a:solidFill>
                <a:latin typeface="Lucida Sans" charset="0"/>
                <a:ea typeface="ＭＳ Ｐゴシック" charset="0"/>
              </a:defRPr>
            </a:lvl5pPr>
            <a:lvl6pPr marL="2514247" indent="-228568" eaLnBrk="0" fontAlgn="base" hangingPunct="0">
              <a:spcBef>
                <a:spcPct val="0"/>
              </a:spcBef>
              <a:spcAft>
                <a:spcPct val="0"/>
              </a:spcAft>
              <a:defRPr sz="2400">
                <a:solidFill>
                  <a:schemeClr val="tx1"/>
                </a:solidFill>
                <a:latin typeface="Lucida Sans" charset="0"/>
                <a:ea typeface="ＭＳ Ｐゴシック" charset="0"/>
              </a:defRPr>
            </a:lvl6pPr>
            <a:lvl7pPr marL="2971383" indent="-228568" eaLnBrk="0" fontAlgn="base" hangingPunct="0">
              <a:spcBef>
                <a:spcPct val="0"/>
              </a:spcBef>
              <a:spcAft>
                <a:spcPct val="0"/>
              </a:spcAft>
              <a:defRPr sz="2400">
                <a:solidFill>
                  <a:schemeClr val="tx1"/>
                </a:solidFill>
                <a:latin typeface="Lucida Sans" charset="0"/>
                <a:ea typeface="ＭＳ Ｐゴシック" charset="0"/>
              </a:defRPr>
            </a:lvl7pPr>
            <a:lvl8pPr marL="3428519" indent="-228568" eaLnBrk="0" fontAlgn="base" hangingPunct="0">
              <a:spcBef>
                <a:spcPct val="0"/>
              </a:spcBef>
              <a:spcAft>
                <a:spcPct val="0"/>
              </a:spcAft>
              <a:defRPr sz="2400">
                <a:solidFill>
                  <a:schemeClr val="tx1"/>
                </a:solidFill>
                <a:latin typeface="Lucida Sans" charset="0"/>
                <a:ea typeface="ＭＳ Ｐゴシック" charset="0"/>
              </a:defRPr>
            </a:lvl8pPr>
            <a:lvl9pPr marL="3885655" indent="-228568"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CE933F43-4F06-6E4C-A88E-635F26D155D2}" type="slidenum">
              <a:rPr lang="en-US" sz="1200"/>
              <a:pPr eaLnBrk="1" hangingPunct="1"/>
              <a:t>71</a:t>
            </a:fld>
            <a:endParaRPr lang="en-US" sz="1200" dirty="0"/>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 combined measure: F-1: </a:t>
            </a:r>
          </a:p>
          <a:p>
            <a:endParaRPr lang="en-US" dirty="0">
              <a:latin typeface="Arial" charset="0"/>
              <a:ea typeface="ＭＳ Ｐゴシック" charset="0"/>
              <a:cs typeface="ＭＳ Ｐゴシック" charset="0"/>
            </a:endParaRPr>
          </a:p>
          <a:p>
            <a:r>
              <a:rPr lang="en-US" dirty="0">
                <a:latin typeface="Arial" charset="0"/>
                <a:ea typeface="ＭＳ Ｐゴシック" charset="0"/>
                <a:cs typeface="ＭＳ Ｐゴシック" charset="0"/>
              </a:rPr>
              <a:t>Why this function instead of just the arithmetic or geometric mean?  F1 turns out to be the harmonic mean between precision and recall</a:t>
            </a: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9973653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742846" indent="-285710" eaLnBrk="0" hangingPunct="0">
              <a:defRPr sz="2400">
                <a:solidFill>
                  <a:schemeClr val="tx1"/>
                </a:solidFill>
                <a:latin typeface="Lucida Sans" charset="0"/>
                <a:ea typeface="ＭＳ Ｐゴシック" charset="0"/>
              </a:defRPr>
            </a:lvl2pPr>
            <a:lvl3pPr marL="1142840" indent="-228568" eaLnBrk="0" hangingPunct="0">
              <a:defRPr sz="2400">
                <a:solidFill>
                  <a:schemeClr val="tx1"/>
                </a:solidFill>
                <a:latin typeface="Lucida Sans" charset="0"/>
                <a:ea typeface="ＭＳ Ｐゴシック" charset="0"/>
              </a:defRPr>
            </a:lvl3pPr>
            <a:lvl4pPr marL="1599975" indent="-228568" eaLnBrk="0" hangingPunct="0">
              <a:defRPr sz="2400">
                <a:solidFill>
                  <a:schemeClr val="tx1"/>
                </a:solidFill>
                <a:latin typeface="Lucida Sans" charset="0"/>
                <a:ea typeface="ＭＳ Ｐゴシック" charset="0"/>
              </a:defRPr>
            </a:lvl4pPr>
            <a:lvl5pPr marL="2057111" indent="-228568" eaLnBrk="0" hangingPunct="0">
              <a:defRPr sz="2400">
                <a:solidFill>
                  <a:schemeClr val="tx1"/>
                </a:solidFill>
                <a:latin typeface="Lucida Sans" charset="0"/>
                <a:ea typeface="ＭＳ Ｐゴシック" charset="0"/>
              </a:defRPr>
            </a:lvl5pPr>
            <a:lvl6pPr marL="2514247" indent="-228568" eaLnBrk="0" fontAlgn="base" hangingPunct="0">
              <a:spcBef>
                <a:spcPct val="0"/>
              </a:spcBef>
              <a:spcAft>
                <a:spcPct val="0"/>
              </a:spcAft>
              <a:defRPr sz="2400">
                <a:solidFill>
                  <a:schemeClr val="tx1"/>
                </a:solidFill>
                <a:latin typeface="Lucida Sans" charset="0"/>
                <a:ea typeface="ＭＳ Ｐゴシック" charset="0"/>
              </a:defRPr>
            </a:lvl6pPr>
            <a:lvl7pPr marL="2971383" indent="-228568" eaLnBrk="0" fontAlgn="base" hangingPunct="0">
              <a:spcBef>
                <a:spcPct val="0"/>
              </a:spcBef>
              <a:spcAft>
                <a:spcPct val="0"/>
              </a:spcAft>
              <a:defRPr sz="2400">
                <a:solidFill>
                  <a:schemeClr val="tx1"/>
                </a:solidFill>
                <a:latin typeface="Lucida Sans" charset="0"/>
                <a:ea typeface="ＭＳ Ｐゴシック" charset="0"/>
              </a:defRPr>
            </a:lvl7pPr>
            <a:lvl8pPr marL="3428519" indent="-228568" eaLnBrk="0" fontAlgn="base" hangingPunct="0">
              <a:spcBef>
                <a:spcPct val="0"/>
              </a:spcBef>
              <a:spcAft>
                <a:spcPct val="0"/>
              </a:spcAft>
              <a:defRPr sz="2400">
                <a:solidFill>
                  <a:schemeClr val="tx1"/>
                </a:solidFill>
                <a:latin typeface="Lucida Sans" charset="0"/>
                <a:ea typeface="ＭＳ Ｐゴシック" charset="0"/>
              </a:defRPr>
            </a:lvl8pPr>
            <a:lvl9pPr marL="3885655" indent="-228568"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CE933F43-4F06-6E4C-A88E-635F26D155D2}" type="slidenum">
              <a:rPr lang="en-US" sz="1200"/>
              <a:pPr eaLnBrk="1" hangingPunct="1"/>
              <a:t>72</a:t>
            </a:fld>
            <a:endParaRPr lang="en-US" sz="1200" dirty="0"/>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F1 is a special case of the F-measure: weighted harmonic mean of precision and recall.  </a:t>
            </a:r>
          </a:p>
          <a:p>
            <a:r>
              <a:rPr lang="en-US" sz="1200" dirty="0">
                <a:effectLst/>
                <a:latin typeface="NimbusRomNo9L"/>
              </a:rPr>
              <a:t>The harmonic mean of a set of numbers is the reciprocal of the arithmetic mean of reciprocals. </a:t>
            </a:r>
          </a:p>
          <a:p>
            <a:endParaRPr lang="en-US" sz="1200" dirty="0">
              <a:effectLst/>
              <a:latin typeface="NimbusRomNo9L"/>
            </a:endParaRPr>
          </a:p>
          <a:p>
            <a:r>
              <a:rPr lang="en-US" sz="1200" dirty="0">
                <a:effectLst/>
                <a:latin typeface="NimbusRomNo9L"/>
              </a:rPr>
              <a:t>You can see here that F score is the harmonic mean, if we replace alpha with ½ we get 2/ (1/p + 1/r).  </a:t>
            </a:r>
          </a:p>
          <a:p>
            <a:r>
              <a:rPr lang="en-US" sz="1800" dirty="0">
                <a:effectLst/>
                <a:latin typeface="NimbusRomNo9L"/>
              </a:rPr>
              <a:t>The Harmonic mean of two values  is closer to the minimum of the two numbers than arithmetic or geometric mean, so it weighs the lower of the two numbers more heavily.  </a:t>
            </a:r>
            <a:r>
              <a:rPr lang="en-US" sz="1800" dirty="0">
                <a:effectLst/>
                <a:latin typeface="Arial" pitchFamily="-65" charset="0"/>
                <a:ea typeface="ＭＳ Ｐゴシック" pitchFamily="-65" charset="-128"/>
              </a:rPr>
              <a:t>That is, </a:t>
            </a:r>
            <a:r>
              <a:rPr lang="en-US" dirty="0">
                <a:latin typeface="Arial" charset="0"/>
                <a:ea typeface="ＭＳ Ｐゴシック" charset="0"/>
                <a:cs typeface="ＭＳ Ｐゴシック" charset="0"/>
              </a:rPr>
              <a:t>if P and R are far apart, F will be nearer the lower value, which makes it a kind of conservative mean in this situation.  Thus to do well on F1, you have to do well on BOTH P and R.</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latin typeface="Arial" charset="0"/>
              <a:ea typeface="ＭＳ Ｐゴシック" charset="0"/>
              <a:cs typeface="ＭＳ Ｐゴシック"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Why the weights? in some applications you may care more about P or R. In practice we mainly use the balanced measure with beta = 1 and alpha =1/2</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2365799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Lots of classification tasks have more than two classes, like sentiment could be 3-way. Consider the confusion matrix for a hypothetical 3-way</a:t>
            </a:r>
            <a:r>
              <a:rPr lang="en-US" sz="1800" i="1" dirty="0">
                <a:effectLst/>
                <a:latin typeface="NimbusRomNo9L"/>
              </a:rPr>
              <a:t> </a:t>
            </a:r>
            <a:r>
              <a:rPr lang="en-US" sz="1800" dirty="0">
                <a:effectLst/>
                <a:latin typeface="NimbusRomNo9L"/>
              </a:rPr>
              <a:t>email categorization decision (urgent, normal, spam). Notice that the system mistakenly labeled one spam document as urgent. We can compute distinct precision and recall values for each class.  For example, the precision of the urgent category is 8 (the true positive </a:t>
            </a:r>
            <a:r>
              <a:rPr lang="en-US" sz="1800" dirty="0" err="1">
                <a:effectLst/>
                <a:latin typeface="NimbusRomNo9L"/>
              </a:rPr>
              <a:t>urgents</a:t>
            </a:r>
            <a:r>
              <a:rPr lang="en-US" sz="1800" dirty="0">
                <a:effectLst/>
                <a:latin typeface="NimbusRomNo9L"/>
              </a:rPr>
              <a:t>) over the true positives + false positives (the 10 normal and that 1 spam).  The result, however, is 3 separate precision values and 3  </a:t>
            </a:r>
            <a:r>
              <a:rPr lang="en-US" sz="1800" dirty="0" err="1">
                <a:effectLst/>
                <a:latin typeface="NimbusRomNo9L"/>
              </a:rPr>
              <a:t>separaterecall</a:t>
            </a:r>
            <a:r>
              <a:rPr lang="en-US" sz="1800" dirty="0">
                <a:effectLst/>
                <a:latin typeface="NimbusRomNo9L"/>
              </a:rPr>
              <a:t> values!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73</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5033249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00000"/>
                </a:solidFill>
                <a:effectLst/>
                <a:latin typeface="Monaco" pitchFamily="2" charset="77"/>
              </a:rPr>
              <a:t>To derive a single metric from these 3 sets of precisions and recalls, we can combine these in two ways.  In </a:t>
            </a:r>
            <a:r>
              <a:rPr lang="en-US" dirty="0" err="1">
                <a:solidFill>
                  <a:srgbClr val="000000"/>
                </a:solidFill>
                <a:effectLst/>
                <a:latin typeface="Monaco" pitchFamily="2" charset="77"/>
              </a:rPr>
              <a:t>macroaveraging</a:t>
            </a:r>
            <a:r>
              <a:rPr lang="en-US" dirty="0">
                <a:solidFill>
                  <a:srgbClr val="000000"/>
                </a:solidFill>
                <a:effectLst/>
                <a:latin typeface="Monaco" pitchFamily="2" charset="77"/>
              </a:rPr>
              <a:t>, we compute the performance for each class, and then average over classes.  That is, we take the same precisions and recalls we computed on the previsions slide, one set for Urgent, one set for Normal, and one set for spam, and we just average those precisions to get a single macro average.</a:t>
            </a:r>
          </a:p>
          <a:p>
            <a:endParaRPr lang="en-US" dirty="0">
              <a:solidFill>
                <a:srgbClr val="000000"/>
              </a:solidFill>
              <a:effectLst/>
              <a:latin typeface="Monaco" pitchFamily="2" charset="77"/>
            </a:endParaRPr>
          </a:p>
          <a:p>
            <a:r>
              <a:rPr lang="en-US" dirty="0">
                <a:solidFill>
                  <a:srgbClr val="000000"/>
                </a:solidFill>
                <a:effectLst/>
                <a:latin typeface="Monaco" pitchFamily="2" charset="77"/>
              </a:rPr>
              <a:t> In </a:t>
            </a:r>
            <a:r>
              <a:rPr lang="en-US" dirty="0" err="1">
                <a:solidFill>
                  <a:srgbClr val="000000"/>
                </a:solidFill>
                <a:effectLst/>
                <a:latin typeface="Monaco" pitchFamily="2" charset="77"/>
              </a:rPr>
              <a:t>microaveraging</a:t>
            </a:r>
            <a:r>
              <a:rPr lang="en-US" dirty="0">
                <a:solidFill>
                  <a:srgbClr val="000000"/>
                </a:solidFill>
                <a:effectLst/>
                <a:latin typeface="Monaco" pitchFamily="2" charset="77"/>
              </a:rPr>
              <a:t>, we instead first combine the decisions for all classes in a single confusion matrix, and then compute precision and recall from that table.</a:t>
            </a:r>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Note that the </a:t>
            </a:r>
            <a:r>
              <a:rPr lang="en-US" dirty="0" err="1">
                <a:solidFill>
                  <a:srgbClr val="000000"/>
                </a:solidFill>
                <a:effectLst/>
                <a:latin typeface="Monaco" pitchFamily="2" charset="77"/>
              </a:rPr>
              <a:t>microaverage</a:t>
            </a:r>
            <a:r>
              <a:rPr lang="en-US" dirty="0">
                <a:solidFill>
                  <a:srgbClr val="000000"/>
                </a:solidFill>
                <a:effectLst/>
                <a:latin typeface="Monaco" pitchFamily="2" charset="77"/>
              </a:rPr>
              <a:t> is dominated by the more frequent class (in this case spam), since the counts are pooled and F1 is dominated by the count of true positives. The </a:t>
            </a:r>
            <a:r>
              <a:rPr lang="en-US" dirty="0" err="1">
                <a:solidFill>
                  <a:srgbClr val="000000"/>
                </a:solidFill>
                <a:effectLst/>
                <a:latin typeface="Monaco" pitchFamily="2" charset="77"/>
              </a:rPr>
              <a:t>macroaverage</a:t>
            </a:r>
            <a:r>
              <a:rPr lang="en-US" dirty="0">
                <a:solidFill>
                  <a:srgbClr val="000000"/>
                </a:solidFill>
                <a:effectLst/>
                <a:latin typeface="Monaco" pitchFamily="2" charset="77"/>
              </a:rPr>
              <a:t> better reflects the statistics of the smaller classes, and so is more appropriate when performance on all the classes is equally important. </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74</a:t>
            </a:fld>
            <a:endParaRPr lang="en-US"/>
          </a:p>
        </p:txBody>
      </p:sp>
    </p:spTree>
    <p:extLst>
      <p:ext uri="{BB962C8B-B14F-4D97-AF65-F5344CB8AC3E}">
        <p14:creationId xmlns:p14="http://schemas.microsoft.com/office/powerpoint/2010/main" val="35631571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75</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We'll be using precision, recall, and F1 constantly in evaluating NLP classifiers, since they are more appropriate than accuracy when classes are imbalanced.</a:t>
            </a: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686887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76</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For any of our NLP tasks, we'll want to think about how to avoid doing harm.  Let's discuss some important considerations for classification.</a:t>
            </a:r>
          </a:p>
        </p:txBody>
      </p:sp>
    </p:spTree>
    <p:extLst>
      <p:ext uri="{BB962C8B-B14F-4D97-AF65-F5344CB8AC3E}">
        <p14:creationId xmlns:p14="http://schemas.microsoft.com/office/powerpoint/2010/main" val="17357416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3EB9031F-EB71-7642-8F3C-6FDC1408CB92}" type="slidenum">
              <a:rPr kumimoji="0" lang="en-US" sz="1200" b="0" i="0" u="none" strike="noStrike" kern="1200" cap="none" spc="0" normalizeH="0" baseline="0" noProof="0" smtClean="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77</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125143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1041FE78-3ECD-CD47-AF85-D701825482C7}" type="slidenum">
              <a:rPr lang="en-US"/>
              <a:pPr/>
              <a:t>10</a:t>
            </a:fld>
            <a:endParaRPr lang="en-US"/>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type of harm is called representational harm. These are harms that affect the representation of a group, for example demeaning them by perpetuating negative stereotypes about them.  For example, </a:t>
            </a:r>
            <a:r>
              <a:rPr lang="en-US" dirty="0" err="1"/>
              <a:t>Kititchenko</a:t>
            </a:r>
            <a:r>
              <a:rPr lang="en-US" dirty="0"/>
              <a:t> and Mohammad in 2018 looked at representational harms in 200 sentiment analysis systems. They did this by creating pairs of sentences that were </a:t>
            </a:r>
            <a:r>
              <a:rPr lang="en-US" dirty="0" err="1"/>
              <a:t>identicial</a:t>
            </a:r>
            <a:r>
              <a:rPr lang="en-US" dirty="0"/>
              <a:t> except for a name.  So a sentence might be "I talked to &lt;person&gt; yesterday".  Then they created two versions of this sentence, one with a common African American name (like Shaniqua), and one with a common European American name (like Stephanie).  </a:t>
            </a:r>
          </a:p>
          <a:p>
            <a:endParaRPr lang="en-US" dirty="0"/>
          </a:p>
          <a:p>
            <a:r>
              <a:rPr lang="en-US" dirty="0"/>
              <a:t>Then they ran all the sentences in these sets of sentence pairs through 200 sentiment analysis systems. </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What they found is that systems assigned </a:t>
            </a:r>
            <a:r>
              <a:rPr lang="en-US" sz="1200" dirty="0">
                <a:solidFill>
                  <a:srgbClr val="0200FF"/>
                </a:solidFill>
                <a:effectLst/>
                <a:latin typeface="Calibri" panose="020F0502020204030204" pitchFamily="34" charset="0"/>
                <a:cs typeface="Calibri" panose="020F0502020204030204" pitchFamily="34" charset="0"/>
              </a:rPr>
              <a:t>lower sentiment </a:t>
            </a:r>
            <a:r>
              <a:rPr lang="en-US" sz="1200" dirty="0">
                <a:effectLst/>
                <a:latin typeface="Calibri" panose="020F0502020204030204" pitchFamily="34" charset="0"/>
                <a:cs typeface="Calibri" panose="020F0502020204030204" pitchFamily="34" charset="0"/>
              </a:rPr>
              <a:t>and more negative emotion to sentences with </a:t>
            </a:r>
            <a:r>
              <a:rPr lang="en-US" sz="1200" dirty="0">
                <a:solidFill>
                  <a:srgbClr val="0200FF"/>
                </a:solidFill>
                <a:effectLst/>
                <a:latin typeface="Calibri" panose="020F0502020204030204" pitchFamily="34" charset="0"/>
                <a:cs typeface="Calibri" panose="020F0502020204030204" pitchFamily="34" charset="0"/>
              </a:rPr>
              <a:t>African American names</a:t>
            </a:r>
            <a:br>
              <a:rPr lang="en-US" sz="1200" dirty="0">
                <a:solidFill>
                  <a:srgbClr val="0200FF"/>
                </a:solidFill>
                <a:effectLst/>
                <a:latin typeface="Calibri" panose="020F0502020204030204" pitchFamily="34" charset="0"/>
                <a:cs typeface="Calibri" panose="020F0502020204030204" pitchFamily="34" charset="0"/>
              </a:rPr>
            </a:br>
            <a:r>
              <a:rPr lang="en-US" sz="1200" dirty="0">
                <a:solidFill>
                  <a:srgbClr val="0200FF"/>
                </a:solidFill>
                <a:effectLst/>
                <a:latin typeface="Calibri" panose="020F0502020204030204" pitchFamily="34" charset="0"/>
                <a:cs typeface="Calibri" panose="020F0502020204030204" pitchFamily="34" charset="0"/>
              </a:rPr>
              <a:t>This not only perpetuates negative stereotypes about African Americans, but means that a standard NLP tool like sentiment, </a:t>
            </a:r>
            <a:r>
              <a:rPr lang="en-US" sz="1200" dirty="0" err="1">
                <a:solidFill>
                  <a:srgbClr val="0200FF"/>
                </a:solidFill>
                <a:effectLst/>
                <a:latin typeface="Calibri" panose="020F0502020204030204" pitchFamily="34" charset="0"/>
                <a:cs typeface="Calibri" panose="020F0502020204030204" pitchFamily="34" charset="0"/>
              </a:rPr>
              <a:t>widley</a:t>
            </a:r>
            <a:r>
              <a:rPr lang="en-US" sz="1200" dirty="0">
                <a:solidFill>
                  <a:srgbClr val="0200FF"/>
                </a:solidFill>
                <a:effectLst/>
                <a:latin typeface="Calibri" panose="020F0502020204030204" pitchFamily="34" charset="0"/>
                <a:cs typeface="Calibri" panose="020F0502020204030204" pitchFamily="34" charset="0"/>
              </a:rPr>
              <a:t> used in marketing research, mental health studies, and so on, is likely to treats African Americans differently.</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78</a:t>
            </a:fld>
            <a:endParaRPr lang="en-US"/>
          </a:p>
        </p:txBody>
      </p:sp>
    </p:spTree>
    <p:extLst>
      <p:ext uri="{BB962C8B-B14F-4D97-AF65-F5344CB8AC3E}">
        <p14:creationId xmlns:p14="http://schemas.microsoft.com/office/powerpoint/2010/main" val="1921547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causes these harms in text classification, and what can we do about it?   These harms are partly caused by biases in the data; classifiers are trained on text that contains bias already.  And research shows that NLP systems have a </a:t>
            </a:r>
            <a:r>
              <a:rPr lang="en-US" dirty="0" err="1"/>
              <a:t>tendancy</a:t>
            </a:r>
            <a:r>
              <a:rPr lang="en-US" dirty="0"/>
              <a:t> to amplify biases that already exist in the training data.</a:t>
            </a:r>
            <a:br>
              <a:rPr lang="en-US" dirty="0"/>
            </a:br>
            <a:br>
              <a:rPr lang="en-US" dirty="0"/>
            </a:br>
            <a:r>
              <a:rPr lang="en-US" dirty="0"/>
              <a:t>The bias can come from the labels.  Labels come from humans too, and humans have biases. And these harms can arise from the algorithms </a:t>
            </a:r>
            <a:r>
              <a:rPr lang="en-US" dirty="0" err="1"/>
              <a:t>thsemlves</a:t>
            </a:r>
            <a:endParaRPr lang="en-US" dirty="0"/>
          </a:p>
          <a:p>
            <a:endParaRPr lang="en-US" dirty="0"/>
          </a:p>
          <a:p>
            <a:r>
              <a:rPr lang="en-US" dirty="0"/>
              <a:t>These problems occur throughout NLP, even in the latest and most powerful neural models.  Indeed, some research suggests that the bigger more powerful NLP models may exhibit even greater examples of these harms.</a:t>
            </a:r>
          </a:p>
          <a:p>
            <a:br>
              <a:rPr lang="en-US" dirty="0"/>
            </a:br>
            <a:r>
              <a:rPr lang="en-US" dirty="0"/>
              <a:t>There are no general-purpose  mitigation algorithms or solutions.  But harm mitigation is an active area of research throughout NLP.</a:t>
            </a:r>
          </a:p>
        </p:txBody>
      </p:sp>
      <p:sp>
        <p:nvSpPr>
          <p:cNvPr id="4" name="Slide Number Placeholder 3"/>
          <p:cNvSpPr>
            <a:spLocks noGrp="1"/>
          </p:cNvSpPr>
          <p:nvPr>
            <p:ph type="sldNum" sz="quarter" idx="5"/>
          </p:nvPr>
        </p:nvSpPr>
        <p:spPr/>
        <p:txBody>
          <a:bodyPr/>
          <a:lstStyle/>
          <a:p>
            <a:fld id="{3EB9031F-EB71-7642-8F3C-6FDC1408CB92}" type="slidenum">
              <a:rPr lang="en-US" smtClean="0"/>
              <a:pPr/>
              <a:t>81</a:t>
            </a:fld>
            <a:endParaRPr lang="en-US"/>
          </a:p>
        </p:txBody>
      </p:sp>
    </p:spTree>
    <p:extLst>
      <p:ext uri="{BB962C8B-B14F-4D97-AF65-F5344CB8AC3E}">
        <p14:creationId xmlns:p14="http://schemas.microsoft.com/office/powerpoint/2010/main" val="37216762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82</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Representational harms, censorship, and performance disparities, are just some of the harms that can be caused by text classification. It's important to examine our NLP tools for these harms and work to reduce them.</a:t>
            </a:r>
          </a:p>
        </p:txBody>
      </p:sp>
    </p:spTree>
    <p:extLst>
      <p:ext uri="{BB962C8B-B14F-4D97-AF65-F5344CB8AC3E}">
        <p14:creationId xmlns:p14="http://schemas.microsoft.com/office/powerpoint/2010/main" val="4228280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define the Naive Bayes classifier, a basic text classifier that will allow us to introduce many of the fundamental issues in text classification.</a:t>
            </a:r>
          </a:p>
        </p:txBody>
      </p:sp>
    </p:spTree>
    <p:extLst>
      <p:ext uri="{BB962C8B-B14F-4D97-AF65-F5344CB8AC3E}">
        <p14:creationId xmlns:p14="http://schemas.microsoft.com/office/powerpoint/2010/main" val="1541417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basic principles of naïve bayes classification!  </a:t>
            </a:r>
          </a:p>
        </p:txBody>
      </p:sp>
    </p:spTree>
    <p:extLst>
      <p:ext uri="{BB962C8B-B14F-4D97-AF65-F5344CB8AC3E}">
        <p14:creationId xmlns:p14="http://schemas.microsoft.com/office/powerpoint/2010/main" val="3398952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390865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44470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34</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do a worked example of naïve bayes sentiment analysis, and also introduce the binary multinominal naïve bayes algorithm.</a:t>
            </a:r>
          </a:p>
        </p:txBody>
      </p:sp>
    </p:spTree>
    <p:extLst>
      <p:ext uri="{BB962C8B-B14F-4D97-AF65-F5344CB8AC3E}">
        <p14:creationId xmlns:p14="http://schemas.microsoft.com/office/powerpoint/2010/main" val="2804914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69DF897-5E92-F241-9A21-E64EA536231D}"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6878539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pic>
        <p:nvPicPr>
          <p:cNvPr id="9" name="Picture 8" descr="wordcloud2.jpg"/>
          <p:cNvPicPr>
            <a:picLocks noChangeAspect="1"/>
          </p:cNvPicPr>
          <p:nvPr userDrawn="1"/>
        </p:nvPicPr>
        <p:blipFill rotWithShape="1">
          <a:blip r:embed="rId2"/>
          <a:srcRect l="19740" t="8415" r="20308" b="8153"/>
          <a:stretch/>
        </p:blipFill>
        <p:spPr>
          <a:xfrm>
            <a:off x="781451" y="165818"/>
            <a:ext cx="2647549" cy="4768132"/>
          </a:xfrm>
          <a:prstGeom prst="rect">
            <a:avLst/>
          </a:prstGeom>
        </p:spPr>
      </p:pic>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2807211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C1DFA8D9-15F1-AF4D-8149-0C26EB27AC9C}" type="slidenum">
              <a:rPr lang="en-US"/>
              <a:pPr/>
              <a:t>‹#›</a:t>
            </a:fld>
            <a:endParaRPr lang="en-US"/>
          </a:p>
        </p:txBody>
      </p:sp>
    </p:spTree>
    <p:extLst>
      <p:ext uri="{BB962C8B-B14F-4D97-AF65-F5344CB8AC3E}">
        <p14:creationId xmlns:p14="http://schemas.microsoft.com/office/powerpoint/2010/main" val="331698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29450" y="285750"/>
            <a:ext cx="2114550" cy="4400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85750"/>
            <a:ext cx="619125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6857BED9-9427-674C-8047-314E304C86F8}" type="slidenum">
              <a:rPr lang="en-US"/>
              <a:pPr/>
              <a:t>‹#›</a:t>
            </a:fld>
            <a:endParaRPr lang="en-US"/>
          </a:p>
        </p:txBody>
      </p:sp>
    </p:spTree>
    <p:extLst>
      <p:ext uri="{BB962C8B-B14F-4D97-AF65-F5344CB8AC3E}">
        <p14:creationId xmlns:p14="http://schemas.microsoft.com/office/powerpoint/2010/main" val="37430817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495300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Nar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04800" y="1352550"/>
            <a:ext cx="6858000" cy="3333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
          <p:cNvSpPr>
            <a:spLocks noGrp="1" noChangeArrowheads="1"/>
          </p:cNvSpPr>
          <p:nvPr>
            <p:ph type="dt" sz="half" idx="10"/>
          </p:nvPr>
        </p:nvSpPr>
        <p:spPr>
          <a:xfrm>
            <a:off x="5181600" y="4705350"/>
            <a:ext cx="1981200" cy="342900"/>
          </a:xfrm>
          <a:ln/>
        </p:spPr>
        <p:txBody>
          <a:bodyPr/>
          <a:lstStyle>
            <a:lvl1pPr>
              <a:defRPr/>
            </a:lvl1pPr>
          </a:lstStyle>
          <a:p>
            <a:pPr>
              <a:defRPr/>
            </a:pPr>
            <a:endParaRPr lang="en-US" dirty="0"/>
          </a:p>
        </p:txBody>
      </p:sp>
      <p:sp>
        <p:nvSpPr>
          <p:cNvPr id="5" name="Rectangle 6"/>
          <p:cNvSpPr>
            <a:spLocks noGrp="1" noChangeArrowheads="1"/>
          </p:cNvSpPr>
          <p:nvPr>
            <p:ph type="ftr" sz="quarter" idx="11"/>
          </p:nvPr>
        </p:nvSpPr>
        <p:spPr>
          <a:xfrm>
            <a:off x="2286000" y="4705350"/>
            <a:ext cx="2895600" cy="342900"/>
          </a:xfrm>
          <a:ln/>
        </p:spPr>
        <p:txBody>
          <a:bodyPr/>
          <a:lstStyle>
            <a:lvl1pPr>
              <a:defRPr/>
            </a:lvl1pPr>
          </a:lstStyle>
          <a:p>
            <a:pPr>
              <a:defRPr/>
            </a:pPr>
            <a:endParaRPr lang="en-US" dirty="0"/>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1817706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Complete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7680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8474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buNone/>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a:t>Slides adapted from Jure </a:t>
            </a:r>
            <a:r>
              <a:rPr lang="en-US" err="1"/>
              <a:t>Leskovec</a:t>
            </a:r>
            <a:endParaRPr lang="en-US" sz="525"/>
          </a:p>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88693135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838546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622666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68895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04800" y="1352550"/>
            <a:ext cx="8534400" cy="3333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
          <p:cNvSpPr>
            <a:spLocks noGrp="1" noChangeArrowheads="1"/>
          </p:cNvSpPr>
          <p:nvPr>
            <p:ph type="dt" sz="half" idx="10"/>
          </p:nvPr>
        </p:nvSpPr>
        <p:spPr>
          <a:xfrm>
            <a:off x="6858000" y="4705350"/>
            <a:ext cx="1981200" cy="342900"/>
          </a:xfrm>
          <a:ln/>
        </p:spPr>
        <p:txBody>
          <a:bodyPr/>
          <a:lstStyle>
            <a:lvl1pPr>
              <a:defRPr/>
            </a:lvl1pPr>
          </a:lstStyle>
          <a:p>
            <a:pPr>
              <a:defRPr/>
            </a:pPr>
            <a:endParaRPr lang="en-US"/>
          </a:p>
        </p:txBody>
      </p:sp>
      <p:sp>
        <p:nvSpPr>
          <p:cNvPr id="5" name="Rectangle 6"/>
          <p:cNvSpPr>
            <a:spLocks noGrp="1" noChangeArrowheads="1"/>
          </p:cNvSpPr>
          <p:nvPr>
            <p:ph type="ftr" sz="quarter" idx="11"/>
          </p:nvPr>
        </p:nvSpPr>
        <p:spPr>
          <a:xfrm>
            <a:off x="3048000" y="4705350"/>
            <a:ext cx="2895600" cy="342900"/>
          </a:xfr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3861769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638134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11/4/2024</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370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11/4/2024</a:t>
            </a:fld>
            <a:r>
              <a:rPr lang="en-US" err="1"/>
              <a:t>sss</a:t>
            </a:r>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a:t>Slides adapted from Jure </a:t>
            </a:r>
            <a:r>
              <a:rPr lang="en-US" err="1"/>
              <a:t>Leskovec</a:t>
            </a:r>
            <a:endParaRPr lang="en-US" sz="60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8354721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a:p>
        </p:txBody>
      </p:sp>
    </p:spTree>
    <p:extLst>
      <p:ext uri="{BB962C8B-B14F-4D97-AF65-F5344CB8AC3E}">
        <p14:creationId xmlns:p14="http://schemas.microsoft.com/office/powerpoint/2010/main" val="33954941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7759033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4625398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27161678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2398832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1518668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25806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2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9C2BDC8F-D922-0A4E-AAA0-9C7D97FF3D71}" type="slidenum">
              <a:rPr lang="en-US"/>
              <a:pPr/>
              <a:t>‹#›</a:t>
            </a:fld>
            <a:endParaRPr lang="en-US"/>
          </a:p>
        </p:txBody>
      </p:sp>
    </p:spTree>
    <p:extLst>
      <p:ext uri="{BB962C8B-B14F-4D97-AF65-F5344CB8AC3E}">
        <p14:creationId xmlns:p14="http://schemas.microsoft.com/office/powerpoint/2010/main" val="2311732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4970397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604513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536171014"/>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11/4/2024</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904408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11/4/2024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75915188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11/4/2024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014099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11/4/2024</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00312810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11/4/2024</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0287208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11/4/2024</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21913113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3609354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48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672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5"/>
          <p:cNvSpPr>
            <a:spLocks noGrp="1" noChangeArrowheads="1"/>
          </p:cNvSpPr>
          <p:nvPr>
            <p:ph type="dt" sz="half" idx="10"/>
          </p:nvPr>
        </p:nvSpPr>
        <p:spPr>
          <a:xfrm>
            <a:off x="6096000" y="4705350"/>
            <a:ext cx="1981200" cy="342900"/>
          </a:xfrm>
          <a:ln/>
        </p:spPr>
        <p:txBody>
          <a:bodyPr/>
          <a:lstStyle>
            <a:lvl1pPr>
              <a:defRPr/>
            </a:lvl1pPr>
          </a:lstStyle>
          <a:p>
            <a:pPr>
              <a:defRPr/>
            </a:pPr>
            <a:endParaRPr lang="en-US" dirty="0"/>
          </a:p>
        </p:txBody>
      </p:sp>
      <p:sp>
        <p:nvSpPr>
          <p:cNvPr id="6" name="Rectangle 6"/>
          <p:cNvSpPr>
            <a:spLocks noGrp="1" noChangeArrowheads="1"/>
          </p:cNvSpPr>
          <p:nvPr>
            <p:ph type="ftr" sz="quarter" idx="11"/>
          </p:nvPr>
        </p:nvSpPr>
        <p:spPr>
          <a:xfrm>
            <a:off x="2667000" y="4686300"/>
            <a:ext cx="2895600" cy="342900"/>
          </a:xfrm>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BAC7A63A-31A1-2C4C-95AA-A445DBCAB174}"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36391346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542990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032530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80275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endParaRPr lang="en-US"/>
          </a:p>
        </p:txBody>
      </p:sp>
      <p:sp>
        <p:nvSpPr>
          <p:cNvPr id="5" name="Rectangle 7"/>
          <p:cNvSpPr>
            <a:spLocks noGrp="1" noChangeArrowheads="1"/>
          </p:cNvSpPr>
          <p:nvPr>
            <p:ph type="sldNum" sz="quarter" idx="12"/>
          </p:nvPr>
        </p:nvSpPr>
        <p:spPr>
          <a:ln/>
        </p:spPr>
        <p:txBody>
          <a:bodyPr/>
          <a:lstStyle>
            <a:lvl1pPr>
              <a:defRPr/>
            </a:lvl1pPr>
          </a:lstStyle>
          <a:p>
            <a:fld id="{03BC7101-16EA-C942-850C-355264FDE9E8}" type="slidenum">
              <a:rPr lang="en-US"/>
              <a:pPr/>
              <a:t>‹#›</a:t>
            </a:fld>
            <a:endParaRPr lang="en-US"/>
          </a:p>
        </p:txBody>
      </p:sp>
      <p:sp>
        <p:nvSpPr>
          <p:cNvPr id="6"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118628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3941278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428750"/>
            <a:ext cx="3008313" cy="871538"/>
          </a:xfrm>
        </p:spPr>
        <p:txBody>
          <a:bodyPr/>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2343150"/>
            <a:ext cx="3008313" cy="225147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83729988-E849-C549-AA67-252EA40F09C2}"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833127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497882B1-C6D6-A945-BB8B-B7B1B12471B5}" type="slidenum">
              <a:rPr lang="en-US"/>
              <a:pPr/>
              <a:t>‹#›</a:t>
            </a:fld>
            <a:endParaRPr lang="en-US"/>
          </a:p>
        </p:txBody>
      </p:sp>
    </p:spTree>
    <p:extLst>
      <p:ext uri="{BB962C8B-B14F-4D97-AF65-F5344CB8AC3E}">
        <p14:creationId xmlns:p14="http://schemas.microsoft.com/office/powerpoint/2010/main" val="1506046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theme" Target="../theme/theme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theme" Target="../theme/theme3.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3"/>
          <p:cNvSpPr>
            <a:spLocks noGrp="1" noChangeArrowheads="1"/>
          </p:cNvSpPr>
          <p:nvPr>
            <p:ph type="title"/>
          </p:nvPr>
        </p:nvSpPr>
        <p:spPr bwMode="auto">
          <a:xfrm>
            <a:off x="1371600" y="381000"/>
            <a:ext cx="7467600" cy="742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en-US"/>
              <a:t>Click to edit Master title style</a:t>
            </a:r>
            <a:endParaRPr lang="en-US" dirty="0"/>
          </a:p>
        </p:txBody>
      </p:sp>
      <p:sp>
        <p:nvSpPr>
          <p:cNvPr id="1029" name="Rectangle 4"/>
          <p:cNvSpPr>
            <a:spLocks noGrp="1" noChangeArrowheads="1"/>
          </p:cNvSpPr>
          <p:nvPr>
            <p:ph type="body" idx="1"/>
          </p:nvPr>
        </p:nvSpPr>
        <p:spPr bwMode="auto">
          <a:xfrm>
            <a:off x="304800" y="1352550"/>
            <a:ext cx="7772400" cy="3333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4805" name="Rectangle 5"/>
          <p:cNvSpPr>
            <a:spLocks noGrp="1" noChangeArrowheads="1"/>
          </p:cNvSpPr>
          <p:nvPr>
            <p:ph type="dt" sz="half" idx="2"/>
          </p:nvPr>
        </p:nvSpPr>
        <p:spPr bwMode="auto">
          <a:xfrm>
            <a:off x="60960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mn-ea"/>
                <a:cs typeface="+mn-cs"/>
              </a:defRPr>
            </a:lvl1pPr>
          </a:lstStyle>
          <a:p>
            <a:pPr>
              <a:defRPr/>
            </a:pPr>
            <a:endParaRPr lang="en-US" dirty="0"/>
          </a:p>
        </p:txBody>
      </p:sp>
      <p:sp>
        <p:nvSpPr>
          <p:cNvPr id="204806" name="Rectangle 6"/>
          <p:cNvSpPr>
            <a:spLocks noGrp="1" noChangeArrowheads="1"/>
          </p:cNvSpPr>
          <p:nvPr>
            <p:ph type="ftr" sz="quarter" idx="3"/>
          </p:nvPr>
        </p:nvSpPr>
        <p:spPr bwMode="auto">
          <a:xfrm>
            <a:off x="2743200" y="4686300"/>
            <a:ext cx="28956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mn-ea"/>
                <a:cs typeface="+mn-cs"/>
              </a:defRPr>
            </a:lvl1pPr>
          </a:lstStyle>
          <a:p>
            <a:pPr>
              <a:defRPr/>
            </a:pPr>
            <a:endParaRPr lang="en-US" dirty="0"/>
          </a:p>
        </p:txBody>
      </p:sp>
      <p:sp>
        <p:nvSpPr>
          <p:cNvPr id="204807" name="Rectangle 7"/>
          <p:cNvSpPr>
            <a:spLocks noGrp="1" noChangeArrowheads="1"/>
          </p:cNvSpPr>
          <p:nvPr>
            <p:ph type="sldNum" sz="quarter" idx="4"/>
          </p:nvPr>
        </p:nvSpPr>
        <p:spPr bwMode="auto">
          <a:xfrm>
            <a:off x="3048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400">
                <a:latin typeface="+mn-lt"/>
              </a:defRPr>
            </a:lvl1pPr>
          </a:lstStyle>
          <a:p>
            <a:fld id="{91F816EA-24CC-2048-859A-C5EA9F275392}" type="slidenum">
              <a:rPr lang="en-US" smtClean="0"/>
              <a:pPr/>
              <a:t>‹#›</a:t>
            </a:fld>
            <a:endParaRPr lang="en-US" dirty="0"/>
          </a:p>
        </p:txBody>
      </p:sp>
      <p:pic>
        <p:nvPicPr>
          <p:cNvPr id="10" name="Picture 9"/>
          <p:cNvPicPr>
            <a:picLocks noChangeAspect="1"/>
          </p:cNvPicPr>
          <p:nvPr/>
        </p:nvPicPr>
        <p:blipFill>
          <a:blip r:embed="rId16"/>
          <a:stretch>
            <a:fillRect/>
          </a:stretch>
        </p:blipFill>
        <p:spPr>
          <a:xfrm>
            <a:off x="274056" y="325348"/>
            <a:ext cx="868944" cy="874802"/>
          </a:xfrm>
          <a:prstGeom prst="rect">
            <a:avLst/>
          </a:prstGeom>
        </p:spPr>
      </p:pic>
      <p:sp>
        <p:nvSpPr>
          <p:cNvPr id="8" name="TextBox 7"/>
          <p:cNvSpPr txBox="1"/>
          <p:nvPr/>
        </p:nvSpPr>
        <p:spPr>
          <a:xfrm>
            <a:off x="76200" y="8750"/>
            <a:ext cx="1295400" cy="261610"/>
          </a:xfrm>
          <a:prstGeom prst="rect">
            <a:avLst/>
          </a:prstGeom>
          <a:noFill/>
        </p:spPr>
        <p:txBody>
          <a:bodyPr wrap="square" lIns="0" rIns="0" rtlCol="0">
            <a:spAutoFit/>
          </a:bodyPr>
          <a:lstStyle/>
          <a:p>
            <a:pPr algn="ctr"/>
            <a:r>
              <a:rPr lang="en-US" sz="1100" dirty="0">
                <a:solidFill>
                  <a:srgbClr val="A4001D"/>
                </a:solidFill>
                <a:latin typeface="+mn-lt"/>
              </a:rPr>
              <a:t>Dan Jurafsky</a:t>
            </a:r>
          </a:p>
        </p:txBody>
      </p:sp>
    </p:spTree>
  </p:cSld>
  <p:clrMap bg1="lt1" tx1="dk1" bg2="lt2" tx2="dk2" accent1="accent1" accent2="accent2" accent3="accent3" accent4="accent4" accent5="accent5" accent6="accent6" hlink="hlink" folHlink="folHlink"/>
  <p:sldLayoutIdLst>
    <p:sldLayoutId id="2147483710"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1" r:id="rId13"/>
    <p:sldLayoutId id="2147483712" r:id="rId14"/>
  </p:sldLayoutIdLst>
  <p:hf hdr="0" ftr="0" dt="0"/>
  <p:txStyles>
    <p:titleStyle>
      <a:lvl1pPr algn="l" rtl="0" eaLnBrk="1" fontAlgn="base" hangingPunct="1">
        <a:spcBef>
          <a:spcPct val="0"/>
        </a:spcBef>
        <a:spcAft>
          <a:spcPct val="0"/>
        </a:spcAft>
        <a:defRPr sz="3200" b="1">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p:titleStyle>
    <p:body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11/4/2024</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119895847"/>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11/4/2024</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600612777"/>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oleObject" Target="../embeddings/oleObject1.bin"/><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4.emf"/><Relationship Id="rId2" Type="http://schemas.openxmlformats.org/officeDocument/2006/relationships/oleObject" Target="../embeddings/oleObject2.bin"/><Relationship Id="rId1" Type="http://schemas.openxmlformats.org/officeDocument/2006/relationships/slideLayout" Target="../slideLayouts/slideLayout16.xml"/><Relationship Id="rId6" Type="http://schemas.openxmlformats.org/officeDocument/2006/relationships/oleObject" Target="../embeddings/oleObject4.bin"/><Relationship Id="rId5" Type="http://schemas.openxmlformats.org/officeDocument/2006/relationships/image" Target="../media/image13.emf"/><Relationship Id="rId4" Type="http://schemas.openxmlformats.org/officeDocument/2006/relationships/oleObject" Target="../embeddings/oleObject3.bin"/></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5.bin"/><Relationship Id="rId1" Type="http://schemas.openxmlformats.org/officeDocument/2006/relationships/slideLayout" Target="../slideLayouts/slideLayout16.xml"/><Relationship Id="rId5" Type="http://schemas.openxmlformats.org/officeDocument/2006/relationships/image" Target="../media/image16.emf"/><Relationship Id="rId4" Type="http://schemas.openxmlformats.org/officeDocument/2006/relationships/oleObject" Target="../embeddings/oleObject6.bin"/></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7.bin"/><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oleObject" Target="../embeddings/oleObject8.bin"/><Relationship Id="rId1" Type="http://schemas.openxmlformats.org/officeDocument/2006/relationships/slideLayout" Target="../slideLayouts/slideLayout16.xml"/><Relationship Id="rId5" Type="http://schemas.openxmlformats.org/officeDocument/2006/relationships/image" Target="../media/image19.emf"/><Relationship Id="rId4" Type="http://schemas.openxmlformats.org/officeDocument/2006/relationships/oleObject" Target="../embeddings/oleObject9.bin"/></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0.bin"/><Relationship Id="rId1" Type="http://schemas.openxmlformats.org/officeDocument/2006/relationships/slideLayout" Target="../slideLayouts/slideLayout16.xml"/><Relationship Id="rId5" Type="http://schemas.openxmlformats.org/officeDocument/2006/relationships/image" Target="../media/image20.emf"/><Relationship Id="rId4" Type="http://schemas.openxmlformats.org/officeDocument/2006/relationships/oleObject" Target="../embeddings/oleObject11.bin"/></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2.bin"/><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3.bin"/><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image" Target="../media/image22.emf"/><Relationship Id="rId1" Type="http://schemas.openxmlformats.org/officeDocument/2006/relationships/slideLayout" Target="../slideLayouts/slideLayout16.xml"/><Relationship Id="rId4" Type="http://schemas.openxmlformats.org/officeDocument/2006/relationships/image" Target="../media/image2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oleObject" Target="../embeddings/oleObject15.bin"/><Relationship Id="rId1" Type="http://schemas.openxmlformats.org/officeDocument/2006/relationships/slideLayout" Target="../slideLayouts/slideLayout16.xml"/><Relationship Id="rId5"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oleObject" Target="../embeddings/oleObject16.bin"/><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oleObject" Target="../embeddings/oleObject17.bin"/><Relationship Id="rId1" Type="http://schemas.openxmlformats.org/officeDocument/2006/relationships/slideLayout" Target="../slideLayouts/slideLayout20.xml"/><Relationship Id="rId5" Type="http://schemas.openxmlformats.org/officeDocument/2006/relationships/image" Target="../media/image25.emf"/><Relationship Id="rId4" Type="http://schemas.openxmlformats.org/officeDocument/2006/relationships/oleObject" Target="../embeddings/oleObject18.bin"/></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7" Type="http://schemas.openxmlformats.org/officeDocument/2006/relationships/image" Target="../media/image28.emf"/><Relationship Id="rId2" Type="http://schemas.openxmlformats.org/officeDocument/2006/relationships/oleObject" Target="../embeddings/oleObject19.bin"/><Relationship Id="rId1" Type="http://schemas.openxmlformats.org/officeDocument/2006/relationships/slideLayout" Target="../slideLayouts/slideLayout25.xml"/><Relationship Id="rId6" Type="http://schemas.openxmlformats.org/officeDocument/2006/relationships/oleObject" Target="../embeddings/oleObject21.bin"/><Relationship Id="rId5" Type="http://schemas.openxmlformats.org/officeDocument/2006/relationships/image" Target="../media/image27.emf"/><Relationship Id="rId4" Type="http://schemas.openxmlformats.org/officeDocument/2006/relationships/oleObject" Target="../embeddings/oleObject20.bin"/></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22.bin"/><Relationship Id="rId1" Type="http://schemas.openxmlformats.org/officeDocument/2006/relationships/slideLayout" Target="../slideLayouts/slideLayout16.xml"/><Relationship Id="rId5" Type="http://schemas.openxmlformats.org/officeDocument/2006/relationships/image" Target="../media/image30.emf"/><Relationship Id="rId4" Type="http://schemas.openxmlformats.org/officeDocument/2006/relationships/oleObject" Target="../embeddings/oleObject23.bin"/></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1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3.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oleObject" Target="../embeddings/oleObject24.bin"/><Relationship Id="rId1" Type="http://schemas.openxmlformats.org/officeDocument/2006/relationships/slideLayout" Target="../slideLayouts/slideLayout16.xml"/><Relationship Id="rId5" Type="http://schemas.openxmlformats.org/officeDocument/2006/relationships/image" Target="../media/image29.emf"/><Relationship Id="rId4" Type="http://schemas.openxmlformats.org/officeDocument/2006/relationships/oleObject" Target="../embeddings/oleObject25.bin"/></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26.bin"/><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hyperlink" Target="https://mpqa.cs.pitt.edu/lexicons/subj_lexicon/" TargetMode="Externa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www.wjh.harvard.edu/~inquirer/homecat.htm" TargetMode="External"/><Relationship Id="rId2" Type="http://schemas.openxmlformats.org/officeDocument/2006/relationships/hyperlink" Target="http://www.wjh.harvard.edu/~inquirer" TargetMode="External"/><Relationship Id="rId1" Type="http://schemas.openxmlformats.org/officeDocument/2006/relationships/slideLayout" Target="../slideLayouts/slideLayout16.xml"/><Relationship Id="rId4" Type="http://schemas.openxmlformats.org/officeDocument/2006/relationships/hyperlink" Target="http://www.wjh.harvard.edu/~inquirer/inquirerbasic.xls"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2.xml"/><Relationship Id="rId1" Type="http://schemas.openxmlformats.org/officeDocument/2006/relationships/slideLayout" Target="../slideLayouts/slideLayout32.xml"/><Relationship Id="rId4" Type="http://schemas.openxmlformats.org/officeDocument/2006/relationships/image" Target="../media/image40.emf"/></Relationships>
</file>

<file path=ppt/slides/_rels/slide71.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7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4.xml"/><Relationship Id="rId1" Type="http://schemas.openxmlformats.org/officeDocument/2006/relationships/slideLayout" Target="../slideLayouts/slideLayout32.xml"/><Relationship Id="rId4" Type="http://schemas.openxmlformats.org/officeDocument/2006/relationships/image" Target="../media/image43.emf"/></Relationships>
</file>

<file path=ppt/slides/_rels/slide7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ctrTitle"/>
          </p:nvPr>
        </p:nvSpPr>
        <p:spPr>
          <a:xfrm>
            <a:off x="3962400" y="133350"/>
            <a:ext cx="4800600" cy="1905000"/>
          </a:xfrm>
        </p:spPr>
        <p:txBody>
          <a:bodyPr/>
          <a:lstStyle/>
          <a:p>
            <a:r>
              <a:rPr lang="en-US" sz="4000">
                <a:latin typeface="Calibri (Headings)"/>
                <a:cs typeface="Calibri (Headings)"/>
              </a:rPr>
              <a:t>Text Classification and Na</a:t>
            </a:r>
            <a:r>
              <a:rPr lang="fr-FR" sz="4000">
                <a:latin typeface="Calibri (Headings)"/>
                <a:cs typeface="Calibri (Headings)"/>
              </a:rPr>
              <a:t>ï</a:t>
            </a:r>
            <a:r>
              <a:rPr lang="en-US" sz="4000">
                <a:latin typeface="Calibri (Headings)"/>
                <a:cs typeface="Calibri (Headings)"/>
              </a:rPr>
              <a:t>ve Bayes</a:t>
            </a:r>
            <a:endParaRPr lang="en-US" sz="4000" dirty="0">
              <a:latin typeface="Calibri (Headings)"/>
              <a:ea typeface="ＭＳ Ｐゴシック" charset="0"/>
              <a:cs typeface="Calibri (Headings)"/>
            </a:endParaRPr>
          </a:p>
        </p:txBody>
      </p:sp>
      <p:sp>
        <p:nvSpPr>
          <p:cNvPr id="16387" name="Rectangle 6"/>
          <p:cNvSpPr>
            <a:spLocks noGrp="1" noChangeArrowheads="1"/>
          </p:cNvSpPr>
          <p:nvPr>
            <p:ph type="subTitle" idx="1"/>
          </p:nvPr>
        </p:nvSpPr>
        <p:spPr/>
        <p:txBody>
          <a:bodyPr/>
          <a:lstStyle/>
          <a:p>
            <a:pPr eaLnBrk="1" hangingPunct="1">
              <a:buFont typeface="Times" charset="0"/>
              <a:buNone/>
            </a:pPr>
            <a:r>
              <a:rPr lang="en-US" sz="3600">
                <a:solidFill>
                  <a:srgbClr val="A4001D"/>
                </a:solidFill>
                <a:latin typeface="Calibri"/>
                <a:ea typeface="ＭＳ Ｐゴシック" charset="0"/>
                <a:cs typeface="Calibri"/>
              </a:rPr>
              <a:t>The Task of Text Classification</a:t>
            </a:r>
            <a:endParaRPr lang="en-US" sz="3600" dirty="0">
              <a:solidFill>
                <a:srgbClr val="A4001D"/>
              </a:solidFill>
              <a:latin typeface="Calibri"/>
              <a:ea typeface="ＭＳ Ｐゴシック" charset="0"/>
              <a:cs typeface="Calibri"/>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4"/>
          <p:cNvSpPr>
            <a:spLocks noGrp="1" noChangeArrowheads="1"/>
          </p:cNvSpPr>
          <p:nvPr>
            <p:ph type="title"/>
          </p:nvPr>
        </p:nvSpPr>
        <p:spPr>
          <a:xfrm>
            <a:off x="1371600" y="361950"/>
            <a:ext cx="7467600" cy="742950"/>
          </a:xfrm>
        </p:spPr>
        <p:txBody>
          <a:bodyPr/>
          <a:lstStyle/>
          <a:p>
            <a:r>
              <a:rPr lang="en-US" sz="3600" dirty="0"/>
              <a:t>Classification Methods:</a:t>
            </a:r>
            <a:br>
              <a:rPr lang="en-US" sz="3600" dirty="0"/>
            </a:br>
            <a:r>
              <a:rPr lang="en-US" sz="3600" dirty="0"/>
              <a:t>Supervised Machine Learning</a:t>
            </a:r>
          </a:p>
        </p:txBody>
      </p:sp>
      <p:sp>
        <p:nvSpPr>
          <p:cNvPr id="29699" name="Rectangle 5"/>
          <p:cNvSpPr>
            <a:spLocks noGrp="1" noChangeArrowheads="1"/>
          </p:cNvSpPr>
          <p:nvPr>
            <p:ph sz="quarter" idx="1"/>
          </p:nvPr>
        </p:nvSpPr>
        <p:spPr/>
        <p:txBody>
          <a:bodyPr/>
          <a:lstStyle/>
          <a:p>
            <a:r>
              <a:rPr lang="en-US" sz="2800" dirty="0">
                <a:latin typeface="Calibri" charset="0"/>
              </a:rPr>
              <a:t>Any kind of classifier</a:t>
            </a:r>
          </a:p>
          <a:p>
            <a:pPr lvl="1"/>
            <a:r>
              <a:rPr lang="en-US" sz="2400" dirty="0">
                <a:latin typeface="Calibri" charset="0"/>
              </a:rPr>
              <a:t>Na</a:t>
            </a:r>
            <a:r>
              <a:rPr lang="fr-FR" sz="2400" dirty="0" err="1">
                <a:latin typeface="Calibri" charset="0"/>
              </a:rPr>
              <a:t>ï</a:t>
            </a:r>
            <a:r>
              <a:rPr lang="en-US" sz="2400" dirty="0" err="1">
                <a:latin typeface="Calibri" charset="0"/>
              </a:rPr>
              <a:t>ve</a:t>
            </a:r>
            <a:r>
              <a:rPr lang="en-US" sz="2400" dirty="0">
                <a:latin typeface="Calibri" charset="0"/>
              </a:rPr>
              <a:t> Bayes</a:t>
            </a:r>
          </a:p>
          <a:p>
            <a:pPr lvl="1"/>
            <a:r>
              <a:rPr lang="en-US" sz="2400" dirty="0">
                <a:latin typeface="Calibri" charset="0"/>
              </a:rPr>
              <a:t>Logistic regression</a:t>
            </a:r>
          </a:p>
          <a:p>
            <a:pPr lvl="1"/>
            <a:r>
              <a:rPr lang="en-US" sz="2400" dirty="0">
                <a:latin typeface="Calibri" charset="0"/>
              </a:rPr>
              <a:t>Support-vector machines</a:t>
            </a:r>
          </a:p>
          <a:p>
            <a:pPr lvl="1"/>
            <a:r>
              <a:rPr lang="en-US" sz="2400" dirty="0">
                <a:latin typeface="Calibri" charset="0"/>
              </a:rPr>
              <a:t>k-Nearest Neighbors</a:t>
            </a:r>
          </a:p>
          <a:p>
            <a:pPr lvl="1"/>
            <a:endParaRPr lang="en-US" sz="2400" dirty="0">
              <a:latin typeface="Calibri" charset="0"/>
            </a:endParaRPr>
          </a:p>
          <a:p>
            <a:pPr lvl="1"/>
            <a:r>
              <a:rPr lang="en-US" sz="2400" dirty="0">
                <a:latin typeface="Calibri" charset="0"/>
              </a:rPr>
              <a:t>…</a:t>
            </a:r>
            <a:endParaRPr lang="en-US" sz="1000" dirty="0">
              <a:latin typeface="Calibri" charset="0"/>
            </a:endParaRPr>
          </a:p>
        </p:txBody>
      </p:sp>
    </p:spTree>
    <p:extLst>
      <p:ext uri="{BB962C8B-B14F-4D97-AF65-F5344CB8AC3E}">
        <p14:creationId xmlns:p14="http://schemas.microsoft.com/office/powerpoint/2010/main" val="3351273870"/>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460238" y="285750"/>
            <a:ext cx="5009393" cy="4206240"/>
          </a:xfrm>
        </p:spPr>
        <p:txBody>
          <a:bodyPr/>
          <a:lstStyle/>
          <a:p>
            <a:pPr eaLnBrk="1" hangingPunct="1">
              <a:buFont typeface="Times" charset="0"/>
              <a:buNone/>
            </a:pPr>
            <a:r>
              <a:rPr lang="en-US" sz="3600">
                <a:solidFill>
                  <a:srgbClr val="A4001D"/>
                </a:solidFill>
                <a:latin typeface="Calibri"/>
                <a:ea typeface="ＭＳ Ｐゴシック" charset="0"/>
                <a:cs typeface="Calibri"/>
              </a:rPr>
              <a:t>The Naive Bayes Classifier</a:t>
            </a:r>
          </a:p>
        </p:txBody>
      </p:sp>
      <p:sp>
        <p:nvSpPr>
          <p:cNvPr id="2" name="Text Placeholder 1">
            <a:extLst>
              <a:ext uri="{FF2B5EF4-FFF2-40B4-BE49-F238E27FC236}">
                <a16:creationId xmlns:a16="http://schemas.microsoft.com/office/drawing/2014/main" id="{04443A39-80F7-3D4D-BCB5-844F1C269F50}"/>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6095723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dirty="0"/>
              <a:t>Naive Bayes Intuition</a:t>
            </a:r>
          </a:p>
        </p:txBody>
      </p:sp>
      <p:sp>
        <p:nvSpPr>
          <p:cNvPr id="31747" name="Content Placeholder 2"/>
          <p:cNvSpPr>
            <a:spLocks noGrp="1"/>
          </p:cNvSpPr>
          <p:nvPr>
            <p:ph idx="1"/>
          </p:nvPr>
        </p:nvSpPr>
        <p:spPr>
          <a:xfrm>
            <a:off x="822960" y="1352550"/>
            <a:ext cx="7635240" cy="3333750"/>
          </a:xfrm>
        </p:spPr>
        <p:txBody>
          <a:bodyPr/>
          <a:lstStyle/>
          <a:p>
            <a:r>
              <a:rPr lang="en-US" sz="2800" dirty="0">
                <a:latin typeface="Calibri" charset="0"/>
              </a:rPr>
              <a:t>Simple ("naive") classification method based on Bayes rule</a:t>
            </a:r>
          </a:p>
          <a:p>
            <a:r>
              <a:rPr lang="en-US" sz="2800" dirty="0">
                <a:latin typeface="Calibri" charset="0"/>
              </a:rPr>
              <a:t>Relies on very simple representation of document</a:t>
            </a:r>
          </a:p>
          <a:p>
            <a:pPr lvl="1"/>
            <a:r>
              <a:rPr lang="en-US" sz="2800" b="1" dirty="0">
                <a:latin typeface="Calibri" charset="0"/>
              </a:rPr>
              <a:t>Bag of words</a:t>
            </a:r>
          </a:p>
          <a:p>
            <a:endParaRPr lang="en-US" dirty="0">
              <a:latin typeface="Calibri" charset="0"/>
            </a:endParaRPr>
          </a:p>
        </p:txBody>
      </p:sp>
    </p:spTree>
    <p:extLst>
      <p:ext uri="{BB962C8B-B14F-4D97-AF65-F5344CB8AC3E}">
        <p14:creationId xmlns:p14="http://schemas.microsoft.com/office/powerpoint/2010/main" val="4027275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57150"/>
            <a:ext cx="7467600" cy="742950"/>
          </a:xfrm>
        </p:spPr>
        <p:txBody>
          <a:bodyPr/>
          <a:lstStyle/>
          <a:p>
            <a:r>
              <a:rPr lang="en-US" dirty="0"/>
              <a:t>The Bag of Words Representation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0F35DC5-7E65-8247-99AB-4E984F8A921E}" type="slidenum">
              <a:rPr kumimoji="0" lang="en-US" sz="788" b="0" i="0" u="none" strike="noStrike" kern="1200" cap="none" spc="0" normalizeH="0" baseline="0" noProof="0" smtClean="0">
                <a:ln>
                  <a:noFill/>
                </a:ln>
                <a:solidFill>
                  <a:srgbClr val="FFFFFF"/>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sz="788" b="0" i="0" u="none" strike="noStrike" kern="1200" cap="none" spc="0" normalizeH="0" baseline="0" noProof="0" dirty="0">
              <a:ln>
                <a:noFill/>
              </a:ln>
              <a:solidFill>
                <a:srgbClr val="FFFFFF"/>
              </a:solidFill>
              <a:effectLst/>
              <a:uLnTx/>
              <a:uFillTx/>
              <a:latin typeface="Lucida Sans" charset="0"/>
              <a:ea typeface="ＭＳ Ｐゴシック" charset="0"/>
            </a:endParaRPr>
          </a:p>
        </p:txBody>
      </p:sp>
      <p:pic>
        <p:nvPicPr>
          <p:cNvPr id="5" name="Picture 4" descr="bagofwords.pdf"/>
          <p:cNvPicPr>
            <a:picLocks noChangeAspect="1"/>
          </p:cNvPicPr>
          <p:nvPr/>
        </p:nvPicPr>
        <p:blipFill rotWithShape="1">
          <a:blip r:embed="rId2">
            <a:extLst>
              <a:ext uri="{28A0092B-C50C-407E-A947-70E740481C1C}">
                <a14:useLocalDpi xmlns:a14="http://schemas.microsoft.com/office/drawing/2010/main" val="0"/>
              </a:ext>
            </a:extLst>
          </a:blip>
          <a:srcRect l="1" r="72556"/>
          <a:stretch/>
        </p:blipFill>
        <p:spPr>
          <a:xfrm>
            <a:off x="304800" y="666750"/>
            <a:ext cx="2496312" cy="5143500"/>
          </a:xfrm>
          <a:prstGeom prst="rect">
            <a:avLst/>
          </a:prstGeom>
        </p:spPr>
      </p:pic>
      <p:pic>
        <p:nvPicPr>
          <p:cNvPr id="6" name="Picture 5" descr="bagofwords.pdf"/>
          <p:cNvPicPr>
            <a:picLocks noChangeAspect="1"/>
          </p:cNvPicPr>
          <p:nvPr/>
        </p:nvPicPr>
        <p:blipFill rotWithShape="1">
          <a:blip r:embed="rId2">
            <a:extLst>
              <a:ext uri="{28A0092B-C50C-407E-A947-70E740481C1C}">
                <a14:useLocalDpi xmlns:a14="http://schemas.microsoft.com/office/drawing/2010/main" val="0"/>
              </a:ext>
            </a:extLst>
          </a:blip>
          <a:srcRect l="72368" r="-2024"/>
          <a:stretch/>
        </p:blipFill>
        <p:spPr>
          <a:xfrm>
            <a:off x="6690021" y="742950"/>
            <a:ext cx="2377779" cy="4533900"/>
          </a:xfrm>
          <a:prstGeom prst="rect">
            <a:avLst/>
          </a:prstGeom>
        </p:spPr>
      </p:pic>
      <p:pic>
        <p:nvPicPr>
          <p:cNvPr id="7" name="Picture 6" descr="bagofwords.pdf"/>
          <p:cNvPicPr>
            <a:picLocks noChangeAspect="1"/>
          </p:cNvPicPr>
          <p:nvPr/>
        </p:nvPicPr>
        <p:blipFill rotWithShape="1">
          <a:blip r:embed="rId2">
            <a:extLst>
              <a:ext uri="{28A0092B-C50C-407E-A947-70E740481C1C}">
                <a14:useLocalDpi xmlns:a14="http://schemas.microsoft.com/office/drawing/2010/main" val="0"/>
              </a:ext>
            </a:extLst>
          </a:blip>
          <a:srcRect l="27128" r="27127"/>
          <a:stretch/>
        </p:blipFill>
        <p:spPr>
          <a:xfrm>
            <a:off x="2895600" y="819150"/>
            <a:ext cx="3667421" cy="4533900"/>
          </a:xfrm>
          <a:prstGeom prst="rect">
            <a:avLst/>
          </a:prstGeom>
        </p:spPr>
      </p:pic>
    </p:spTree>
    <p:extLst>
      <p:ext uri="{BB962C8B-B14F-4D97-AF65-F5344CB8AC3E}">
        <p14:creationId xmlns:p14="http://schemas.microsoft.com/office/powerpoint/2010/main" val="413059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1371600" y="285750"/>
            <a:ext cx="7467600" cy="742950"/>
          </a:xfrm>
        </p:spPr>
        <p:txBody>
          <a:bodyPr/>
          <a:lstStyle/>
          <a:p>
            <a:r>
              <a:rPr lang="en-US" dirty="0"/>
              <a:t>The bag of words representation</a:t>
            </a:r>
          </a:p>
        </p:txBody>
      </p:sp>
      <p:sp>
        <p:nvSpPr>
          <p:cNvPr id="32772" name="Rectangle 4"/>
          <p:cNvSpPr>
            <a:spLocks noChangeArrowheads="1"/>
          </p:cNvSpPr>
          <p:nvPr/>
        </p:nvSpPr>
        <p:spPr bwMode="auto">
          <a:xfrm>
            <a:off x="1905000" y="1352550"/>
            <a:ext cx="4876800" cy="3276600"/>
          </a:xfrm>
          <a:prstGeom prst="rect">
            <a:avLst/>
          </a:prstGeom>
          <a:solidFill>
            <a:schemeClr val="accent6">
              <a:lumMod val="40000"/>
              <a:lumOff val="60000"/>
            </a:schemeClr>
          </a:solidFill>
          <a:ln w="28575">
            <a:solidFill>
              <a:schemeClr val="tx1"/>
            </a:solidFill>
            <a:miter lim="800000"/>
            <a:headEnd/>
            <a:tailEnd/>
          </a:ln>
        </p:spPr>
        <p:txBody>
          <a:bodyPr>
            <a:prstTxWarp prst="textNoShape">
              <a:avLst/>
            </a:prstTxWarp>
          </a:bodyPr>
          <a:lstStyle/>
          <a:p>
            <a:pPr marL="0" marR="0" lvl="0" indent="0" algn="l" defTabSz="914400" rtl="0" eaLnBrk="1" fontAlgn="base" latinLnBrk="0" hangingPunct="1">
              <a:lnSpc>
                <a:spcPct val="80000"/>
              </a:lnSpc>
              <a:spcBef>
                <a:spcPct val="2000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Courier"/>
              <a:ea typeface="ＭＳ Ｐゴシック" charset="0"/>
              <a:cs typeface="Courier"/>
            </a:endParaRPr>
          </a:p>
        </p:txBody>
      </p:sp>
      <p:sp>
        <p:nvSpPr>
          <p:cNvPr id="32773" name="Text Box 5"/>
          <p:cNvSpPr txBox="1">
            <a:spLocks noChangeArrowheads="1"/>
          </p:cNvSpPr>
          <p:nvPr/>
        </p:nvSpPr>
        <p:spPr bwMode="auto">
          <a:xfrm>
            <a:off x="381000" y="1733550"/>
            <a:ext cx="1447799" cy="1723549"/>
          </a:xfrm>
          <a:prstGeom prst="rect">
            <a:avLst/>
          </a:prstGeom>
          <a:noFill/>
          <a:ln w="25400">
            <a:noFill/>
            <a:miter lim="800000"/>
            <a:headEnd/>
            <a:tailEnd/>
          </a:ln>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600" b="0" i="0" u="none" strike="noStrike" kern="1200" cap="none" spc="0" normalizeH="0" baseline="0" noProof="0" dirty="0" err="1">
                <a:ln>
                  <a:noFill/>
                </a:ln>
                <a:solidFill>
                  <a:srgbClr val="000000"/>
                </a:solidFill>
                <a:effectLst/>
                <a:uLnTx/>
                <a:uFillTx/>
                <a:latin typeface="Lucida Grande"/>
                <a:ea typeface="Lucida Grande"/>
                <a:cs typeface="Lucida Grande"/>
              </a:rPr>
              <a:t>γ</a:t>
            </a:r>
            <a:r>
              <a:rPr kumimoji="0" lang="en-US" sz="10600" b="0" i="0" u="none" strike="noStrike" kern="1200" cap="none" spc="0" normalizeH="0" baseline="0" noProof="0" dirty="0">
                <a:ln>
                  <a:noFill/>
                </a:ln>
                <a:solidFill>
                  <a:srgbClr val="000000"/>
                </a:solidFill>
                <a:effectLst/>
                <a:uLnTx/>
                <a:uFillTx/>
                <a:latin typeface="Lucida Sans" charset="0"/>
                <a:ea typeface="ＭＳ Ｐゴシック" charset="0"/>
              </a:rPr>
              <a:t>(</a:t>
            </a:r>
          </a:p>
        </p:txBody>
      </p:sp>
      <p:sp>
        <p:nvSpPr>
          <p:cNvPr id="32774" name="Text Box 6"/>
          <p:cNvSpPr txBox="1">
            <a:spLocks noChangeArrowheads="1"/>
          </p:cNvSpPr>
          <p:nvPr/>
        </p:nvSpPr>
        <p:spPr bwMode="auto">
          <a:xfrm>
            <a:off x="6732866" y="1838801"/>
            <a:ext cx="2182534" cy="1723549"/>
          </a:xfrm>
          <a:prstGeom prst="rect">
            <a:avLst/>
          </a:prstGeom>
          <a:noFill/>
          <a:ln w="25400">
            <a:noFill/>
            <a:miter lim="800000"/>
            <a:headEnd/>
            <a:tailEnd/>
          </a:ln>
        </p:spPr>
        <p:txBody>
          <a:bodyPr wrap="non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600" b="0" i="0" u="none" strike="noStrike" kern="1200" cap="none" spc="0" normalizeH="0" baseline="0" noProof="0" dirty="0">
                <a:ln>
                  <a:noFill/>
                </a:ln>
                <a:solidFill>
                  <a:srgbClr val="000000"/>
                </a:solidFill>
                <a:effectLst/>
                <a:uLnTx/>
                <a:uFillTx/>
                <a:latin typeface="Lucida Sans" charset="0"/>
                <a:ea typeface="ＭＳ Ｐゴシック" charset="0"/>
              </a:rPr>
              <a:t>)=c</a:t>
            </a:r>
          </a:p>
        </p:txBody>
      </p:sp>
      <p:graphicFrame>
        <p:nvGraphicFramePr>
          <p:cNvPr id="8" name="Group 44"/>
          <p:cNvGraphicFramePr>
            <a:graphicFrameLocks noGrp="1"/>
          </p:cNvGraphicFramePr>
          <p:nvPr/>
        </p:nvGraphicFramePr>
        <p:xfrm>
          <a:off x="1905000" y="1352550"/>
          <a:ext cx="4876800" cy="3284222"/>
        </p:xfrm>
        <a:graphic>
          <a:graphicData uri="http://schemas.openxmlformats.org/drawingml/2006/table">
            <a:tbl>
              <a:tblPr/>
              <a:tblGrid>
                <a:gridCol w="2926080">
                  <a:extLst>
                    <a:ext uri="{9D8B030D-6E8A-4147-A177-3AD203B41FA5}">
                      <a16:colId xmlns:a16="http://schemas.microsoft.com/office/drawing/2014/main" val="20000"/>
                    </a:ext>
                  </a:extLst>
                </a:gridCol>
                <a:gridCol w="1950720">
                  <a:extLst>
                    <a:ext uri="{9D8B030D-6E8A-4147-A177-3AD203B41FA5}">
                      <a16:colId xmlns:a16="http://schemas.microsoft.com/office/drawing/2014/main" val="20001"/>
                    </a:ext>
                  </a:extLst>
                </a:gridCol>
              </a:tblGrid>
              <a:tr h="42673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seen</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2</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2483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sweet</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1</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01979">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whimsical</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1</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148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recommend</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1</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6387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happy</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1</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0292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a:t>
                      </a:r>
                    </a:p>
                  </a:txBody>
                  <a:tcPr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Courier"/>
                          <a:ea typeface="Arial" charset="0"/>
                          <a:cs typeface="Courier"/>
                        </a:rPr>
                        <a:t>...</a:t>
                      </a:r>
                    </a:p>
                  </a:txBody>
                  <a:tcPr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pic>
        <p:nvPicPr>
          <p:cNvPr id="9" name="Picture 8" descr="Thumbs-down-ic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5800" y="4248150"/>
            <a:ext cx="558800" cy="503632"/>
          </a:xfrm>
          <a:prstGeom prst="rect">
            <a:avLst/>
          </a:prstGeom>
        </p:spPr>
      </p:pic>
      <p:pic>
        <p:nvPicPr>
          <p:cNvPr id="10" name="Picture 9" descr="Thumbs-up-ic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5800" y="3562350"/>
            <a:ext cx="591828" cy="533399"/>
          </a:xfrm>
          <a:prstGeom prst="rect">
            <a:avLst/>
          </a:prstGeom>
        </p:spPr>
      </p:pic>
    </p:spTree>
    <p:extLst>
      <p:ext uri="{BB962C8B-B14F-4D97-AF65-F5344CB8AC3E}">
        <p14:creationId xmlns:p14="http://schemas.microsoft.com/office/powerpoint/2010/main" val="155335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p:txBody>
          <a:bodyPr>
            <a:normAutofit fontScale="90000"/>
          </a:bodyPr>
          <a:lstStyle/>
          <a:p>
            <a:r>
              <a:rPr lang="en-US" dirty="0"/>
              <a:t>Bayes’ Rule Applied to Documents and Classes</a:t>
            </a:r>
          </a:p>
        </p:txBody>
      </p:sp>
      <p:sp>
        <p:nvSpPr>
          <p:cNvPr id="10" name="Content Placeholder 1"/>
          <p:cNvSpPr>
            <a:spLocks noGrp="1"/>
          </p:cNvSpPr>
          <p:nvPr>
            <p:ph idx="1"/>
          </p:nvPr>
        </p:nvSpPr>
        <p:spPr>
          <a:xfrm>
            <a:off x="304800" y="1428750"/>
            <a:ext cx="8229600" cy="2667000"/>
          </a:xfrm>
        </p:spPr>
        <p:txBody>
          <a:bodyPr/>
          <a:lstStyle/>
          <a:p>
            <a:pPr marL="228600" indent="-228600">
              <a:spcBef>
                <a:spcPct val="50000"/>
              </a:spcBef>
              <a:buFontTx/>
              <a:buChar char="•"/>
            </a:pPr>
            <a:r>
              <a:rPr lang="en-US" sz="3200" dirty="0"/>
              <a:t>For a document </a:t>
            </a:r>
            <a:r>
              <a:rPr lang="en-US" sz="3600" i="1" dirty="0">
                <a:solidFill>
                  <a:srgbClr val="FF0000"/>
                </a:solidFill>
              </a:rPr>
              <a:t>d</a:t>
            </a:r>
            <a:r>
              <a:rPr lang="en-US" sz="4000" dirty="0"/>
              <a:t> </a:t>
            </a:r>
            <a:r>
              <a:rPr lang="en-US" sz="3600" dirty="0"/>
              <a:t>and a class </a:t>
            </a:r>
            <a:r>
              <a:rPr lang="en-US" sz="4000" i="1" dirty="0">
                <a:solidFill>
                  <a:srgbClr val="FF0000"/>
                </a:solidFill>
              </a:rPr>
              <a:t>c</a:t>
            </a:r>
            <a:endParaRPr lang="en-US" sz="3200" i="1" dirty="0">
              <a:solidFill>
                <a:srgbClr val="FF0000"/>
              </a:solidFill>
            </a:endParaRPr>
          </a:p>
        </p:txBody>
      </p:sp>
      <p:graphicFrame>
        <p:nvGraphicFramePr>
          <p:cNvPr id="7" name="Object 3"/>
          <p:cNvGraphicFramePr>
            <a:graphicFrameLocks noChangeAspect="1"/>
          </p:cNvGraphicFramePr>
          <p:nvPr/>
        </p:nvGraphicFramePr>
        <p:xfrm>
          <a:off x="2479675" y="2759075"/>
          <a:ext cx="4421188" cy="1377950"/>
        </p:xfrm>
        <a:graphic>
          <a:graphicData uri="http://schemas.openxmlformats.org/presentationml/2006/ole">
            <mc:AlternateContent xmlns:mc="http://schemas.openxmlformats.org/markup-compatibility/2006">
              <mc:Choice xmlns:v="urn:schemas-microsoft-com:vml" Requires="v">
                <p:oleObj name="Equation" r:id="rId2" imgW="1371600" imgH="419100" progId="Equation.3">
                  <p:embed/>
                </p:oleObj>
              </mc:Choice>
              <mc:Fallback>
                <p:oleObj name="Equation" r:id="rId2" imgW="1371600" imgH="419100" progId="Equation.3">
                  <p:embed/>
                  <p:pic>
                    <p:nvPicPr>
                      <p:cNvPr id="7" name="Object 3"/>
                      <p:cNvPicPr>
                        <a:picLocks noChangeAspect="1" noChangeArrowheads="1"/>
                      </p:cNvPicPr>
                      <p:nvPr/>
                    </p:nvPicPr>
                    <p:blipFill>
                      <a:blip r:embed="rId3"/>
                      <a:srcRect/>
                      <a:stretch>
                        <a:fillRect/>
                      </a:stretch>
                    </p:blipFill>
                    <p:spPr bwMode="auto">
                      <a:xfrm>
                        <a:off x="2479675" y="2759075"/>
                        <a:ext cx="4421188" cy="137795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89089137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p:txBody>
          <a:bodyPr/>
          <a:lstStyle/>
          <a:p>
            <a:r>
              <a:rPr lang="en-US" dirty="0"/>
              <a:t>Na</a:t>
            </a:r>
            <a:r>
              <a:rPr lang="fr-FR" dirty="0"/>
              <a:t>i</a:t>
            </a:r>
            <a:r>
              <a:rPr lang="en-US" dirty="0" err="1"/>
              <a:t>ve</a:t>
            </a:r>
            <a:r>
              <a:rPr lang="en-US" dirty="0"/>
              <a:t> Bayes Classifier (I)</a:t>
            </a:r>
          </a:p>
        </p:txBody>
      </p:sp>
      <p:sp>
        <p:nvSpPr>
          <p:cNvPr id="2" name="Content Placeholder 1"/>
          <p:cNvSpPr>
            <a:spLocks noGrp="1"/>
          </p:cNvSpPr>
          <p:nvPr>
            <p:ph idx="1"/>
          </p:nvPr>
        </p:nvSpPr>
        <p:spPr>
          <a:xfrm>
            <a:off x="304800" y="1352550"/>
            <a:ext cx="8534400" cy="838200"/>
          </a:xfrm>
        </p:spPr>
        <p:txBody>
          <a:bodyPr/>
          <a:lstStyle/>
          <a:p>
            <a:endParaRPr lang="en-US"/>
          </a:p>
        </p:txBody>
      </p:sp>
      <p:graphicFrame>
        <p:nvGraphicFramePr>
          <p:cNvPr id="5" name="Object 3"/>
          <p:cNvGraphicFramePr>
            <a:graphicFrameLocks noChangeAspect="1"/>
          </p:cNvGraphicFramePr>
          <p:nvPr/>
        </p:nvGraphicFramePr>
        <p:xfrm>
          <a:off x="1672596" y="1633538"/>
          <a:ext cx="4072567" cy="862012"/>
        </p:xfrm>
        <a:graphic>
          <a:graphicData uri="http://schemas.openxmlformats.org/presentationml/2006/ole">
            <mc:AlternateContent xmlns:mc="http://schemas.openxmlformats.org/markup-compatibility/2006">
              <mc:Choice xmlns:v="urn:schemas-microsoft-com:vml" Requires="v">
                <p:oleObj name="Equation" r:id="rId2" imgW="1371600" imgH="292100" progId="Equation.3">
                  <p:embed/>
                </p:oleObj>
              </mc:Choice>
              <mc:Fallback>
                <p:oleObj name="Equation" r:id="rId2" imgW="1371600" imgH="292100" progId="Equation.3">
                  <p:embed/>
                  <p:pic>
                    <p:nvPicPr>
                      <p:cNvPr id="5" name="Object 3"/>
                      <p:cNvPicPr>
                        <a:picLocks noChangeAspect="1" noChangeArrowheads="1"/>
                      </p:cNvPicPr>
                      <p:nvPr/>
                    </p:nvPicPr>
                    <p:blipFill>
                      <a:blip r:embed="rId3"/>
                      <a:srcRect/>
                      <a:stretch>
                        <a:fillRect/>
                      </a:stretch>
                    </p:blipFill>
                    <p:spPr bwMode="auto">
                      <a:xfrm>
                        <a:off x="1672596" y="1633538"/>
                        <a:ext cx="4072567" cy="862012"/>
                      </a:xfrm>
                      <a:prstGeom prst="rect">
                        <a:avLst/>
                      </a:prstGeom>
                      <a:noFill/>
                      <a:ln>
                        <a:noFill/>
                      </a:ln>
                      <a:effectLst/>
                    </p:spPr>
                  </p:pic>
                </p:oleObj>
              </mc:Fallback>
            </mc:AlternateContent>
          </a:graphicData>
        </a:graphic>
      </p:graphicFrame>
      <p:graphicFrame>
        <p:nvGraphicFramePr>
          <p:cNvPr id="6" name="Object 3"/>
          <p:cNvGraphicFramePr>
            <a:graphicFrameLocks noChangeAspect="1"/>
          </p:cNvGraphicFramePr>
          <p:nvPr/>
        </p:nvGraphicFramePr>
        <p:xfrm>
          <a:off x="2542619" y="2495550"/>
          <a:ext cx="4010581" cy="1219200"/>
        </p:xfrm>
        <a:graphic>
          <a:graphicData uri="http://schemas.openxmlformats.org/presentationml/2006/ole">
            <mc:AlternateContent xmlns:mc="http://schemas.openxmlformats.org/markup-compatibility/2006">
              <mc:Choice xmlns:v="urn:schemas-microsoft-com:vml" Requires="v">
                <p:oleObj name="Equation" r:id="rId4" imgW="1371600" imgH="419100" progId="Equation.3">
                  <p:embed/>
                </p:oleObj>
              </mc:Choice>
              <mc:Fallback>
                <p:oleObj name="Equation" r:id="rId4" imgW="1371600" imgH="419100" progId="Equation.3">
                  <p:embed/>
                  <p:pic>
                    <p:nvPicPr>
                      <p:cNvPr id="6" name="Object 3"/>
                      <p:cNvPicPr>
                        <a:picLocks noChangeAspect="1" noChangeArrowheads="1"/>
                      </p:cNvPicPr>
                      <p:nvPr/>
                    </p:nvPicPr>
                    <p:blipFill>
                      <a:blip r:embed="rId5"/>
                      <a:srcRect/>
                      <a:stretch>
                        <a:fillRect/>
                      </a:stretch>
                    </p:blipFill>
                    <p:spPr bwMode="auto">
                      <a:xfrm>
                        <a:off x="2542619" y="2495550"/>
                        <a:ext cx="4010581" cy="1219200"/>
                      </a:xfrm>
                      <a:prstGeom prst="rect">
                        <a:avLst/>
                      </a:prstGeom>
                      <a:noFill/>
                      <a:ln>
                        <a:noFill/>
                      </a:ln>
                      <a:effectLst/>
                    </p:spPr>
                  </p:pic>
                </p:oleObj>
              </mc:Fallback>
            </mc:AlternateContent>
          </a:graphicData>
        </a:graphic>
      </p:graphicFrame>
      <p:graphicFrame>
        <p:nvGraphicFramePr>
          <p:cNvPr id="8" name="Object 3"/>
          <p:cNvGraphicFramePr>
            <a:graphicFrameLocks noChangeAspect="1"/>
          </p:cNvGraphicFramePr>
          <p:nvPr/>
        </p:nvGraphicFramePr>
        <p:xfrm>
          <a:off x="2511425" y="3867150"/>
          <a:ext cx="3886200" cy="838200"/>
        </p:xfrm>
        <a:graphic>
          <a:graphicData uri="http://schemas.openxmlformats.org/presentationml/2006/ole">
            <mc:AlternateContent xmlns:mc="http://schemas.openxmlformats.org/markup-compatibility/2006">
              <mc:Choice xmlns:v="urn:schemas-microsoft-com:vml" Requires="v">
                <p:oleObj name="Equation" r:id="rId6" imgW="1346200" imgH="292100" progId="Equation.3">
                  <p:embed/>
                </p:oleObj>
              </mc:Choice>
              <mc:Fallback>
                <p:oleObj name="Equation" r:id="rId6" imgW="1346200" imgH="292100" progId="Equation.3">
                  <p:embed/>
                  <p:pic>
                    <p:nvPicPr>
                      <p:cNvPr id="8" name="Object 3"/>
                      <p:cNvPicPr>
                        <a:picLocks noChangeAspect="1" noChangeArrowheads="1"/>
                      </p:cNvPicPr>
                      <p:nvPr/>
                    </p:nvPicPr>
                    <p:blipFill>
                      <a:blip r:embed="rId7"/>
                      <a:srcRect/>
                      <a:stretch>
                        <a:fillRect/>
                      </a:stretch>
                    </p:blipFill>
                    <p:spPr bwMode="auto">
                      <a:xfrm>
                        <a:off x="2511425" y="3867150"/>
                        <a:ext cx="3886200" cy="838200"/>
                      </a:xfrm>
                      <a:prstGeom prst="rect">
                        <a:avLst/>
                      </a:prstGeom>
                      <a:noFill/>
                      <a:ln>
                        <a:noFill/>
                      </a:ln>
                      <a:effectLst/>
                    </p:spPr>
                  </p:pic>
                </p:oleObj>
              </mc:Fallback>
            </mc:AlternateContent>
          </a:graphicData>
        </a:graphic>
      </p:graphicFrame>
      <p:sp>
        <p:nvSpPr>
          <p:cNvPr id="9" name="Text Box 16"/>
          <p:cNvSpPr txBox="1">
            <a:spLocks noChangeArrowheads="1"/>
          </p:cNvSpPr>
          <p:nvPr/>
        </p:nvSpPr>
        <p:spPr bwMode="auto">
          <a:xfrm>
            <a:off x="6248400" y="1581150"/>
            <a:ext cx="2438400" cy="830997"/>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MAP is “maximum a posteriori”  = most likely class</a:t>
            </a:r>
          </a:p>
        </p:txBody>
      </p:sp>
      <p:sp>
        <p:nvSpPr>
          <p:cNvPr id="11" name="Text Box 16"/>
          <p:cNvSpPr txBox="1">
            <a:spLocks noChangeArrowheads="1"/>
          </p:cNvSpPr>
          <p:nvPr/>
        </p:nvSpPr>
        <p:spPr bwMode="auto">
          <a:xfrm>
            <a:off x="6934200" y="2876550"/>
            <a:ext cx="1676400" cy="338554"/>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Bayes Rule</a:t>
            </a:r>
          </a:p>
        </p:txBody>
      </p:sp>
      <p:sp>
        <p:nvSpPr>
          <p:cNvPr id="12" name="Text Box 16"/>
          <p:cNvSpPr txBox="1">
            <a:spLocks noChangeArrowheads="1"/>
          </p:cNvSpPr>
          <p:nvPr/>
        </p:nvSpPr>
        <p:spPr bwMode="auto">
          <a:xfrm>
            <a:off x="7010400" y="3943350"/>
            <a:ext cx="1676400" cy="584776"/>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Dropping the denominator</a:t>
            </a:r>
          </a:p>
        </p:txBody>
      </p:sp>
    </p:spTree>
    <p:extLst>
      <p:ext uri="{BB962C8B-B14F-4D97-AF65-F5344CB8AC3E}">
        <p14:creationId xmlns:p14="http://schemas.microsoft.com/office/powerpoint/2010/main" val="274165130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p:txBody>
          <a:bodyPr/>
          <a:lstStyle/>
          <a:p>
            <a:r>
              <a:rPr lang="en-US"/>
              <a:t>Na</a:t>
            </a:r>
            <a:r>
              <a:rPr lang="fr-FR"/>
              <a:t>i</a:t>
            </a:r>
            <a:r>
              <a:rPr lang="en-US" err="1"/>
              <a:t>ve</a:t>
            </a:r>
            <a:r>
              <a:rPr lang="en-US"/>
              <a:t> Bayes Classifier (II)</a:t>
            </a:r>
          </a:p>
        </p:txBody>
      </p:sp>
      <p:graphicFrame>
        <p:nvGraphicFramePr>
          <p:cNvPr id="5" name="Object 3"/>
          <p:cNvGraphicFramePr>
            <a:graphicFrameLocks noChangeAspect="1"/>
          </p:cNvGraphicFramePr>
          <p:nvPr/>
        </p:nvGraphicFramePr>
        <p:xfrm>
          <a:off x="381000" y="1581150"/>
          <a:ext cx="4900612" cy="862012"/>
        </p:xfrm>
        <a:graphic>
          <a:graphicData uri="http://schemas.openxmlformats.org/presentationml/2006/ole">
            <mc:AlternateContent xmlns:mc="http://schemas.openxmlformats.org/markup-compatibility/2006">
              <mc:Choice xmlns:v="urn:schemas-microsoft-com:vml" Requires="v">
                <p:oleObj name="Equation" r:id="rId2" imgW="1651000" imgH="292100" progId="Equation.3">
                  <p:embed/>
                </p:oleObj>
              </mc:Choice>
              <mc:Fallback>
                <p:oleObj name="Equation" r:id="rId2" imgW="1651000" imgH="292100" progId="Equation.3">
                  <p:embed/>
                  <p:pic>
                    <p:nvPicPr>
                      <p:cNvPr id="5" name="Object 3"/>
                      <p:cNvPicPr>
                        <a:picLocks noChangeAspect="1" noChangeArrowheads="1"/>
                      </p:cNvPicPr>
                      <p:nvPr/>
                    </p:nvPicPr>
                    <p:blipFill>
                      <a:blip r:embed="rId3"/>
                      <a:srcRect/>
                      <a:stretch>
                        <a:fillRect/>
                      </a:stretch>
                    </p:blipFill>
                    <p:spPr bwMode="auto">
                      <a:xfrm>
                        <a:off x="381000" y="1581150"/>
                        <a:ext cx="4900612" cy="862012"/>
                      </a:xfrm>
                      <a:prstGeom prst="rect">
                        <a:avLst/>
                      </a:prstGeom>
                      <a:noFill/>
                      <a:ln>
                        <a:noFill/>
                      </a:ln>
                      <a:effectLst/>
                    </p:spPr>
                  </p:pic>
                </p:oleObj>
              </mc:Fallback>
            </mc:AlternateContent>
          </a:graphicData>
        </a:graphic>
      </p:graphicFrame>
      <p:sp>
        <p:nvSpPr>
          <p:cNvPr id="11" name="Text Box 16"/>
          <p:cNvSpPr txBox="1">
            <a:spLocks noChangeArrowheads="1"/>
          </p:cNvSpPr>
          <p:nvPr/>
        </p:nvSpPr>
        <p:spPr bwMode="auto">
          <a:xfrm>
            <a:off x="7162800" y="2443728"/>
            <a:ext cx="1676400" cy="1077218"/>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Document d represented as features x1..xn</a:t>
            </a:r>
          </a:p>
        </p:txBody>
      </p:sp>
      <p:graphicFrame>
        <p:nvGraphicFramePr>
          <p:cNvPr id="10" name="Object 3"/>
          <p:cNvGraphicFramePr>
            <a:graphicFrameLocks noChangeAspect="1"/>
          </p:cNvGraphicFramePr>
          <p:nvPr/>
        </p:nvGraphicFramePr>
        <p:xfrm>
          <a:off x="1295400" y="2724150"/>
          <a:ext cx="5768975" cy="862013"/>
        </p:xfrm>
        <a:graphic>
          <a:graphicData uri="http://schemas.openxmlformats.org/presentationml/2006/ole">
            <mc:AlternateContent xmlns:mc="http://schemas.openxmlformats.org/markup-compatibility/2006">
              <mc:Choice xmlns:v="urn:schemas-microsoft-com:vml" Requires="v">
                <p:oleObj name="Equation" r:id="rId4" imgW="1943100" imgH="292100" progId="Equation.3">
                  <p:embed/>
                </p:oleObj>
              </mc:Choice>
              <mc:Fallback>
                <p:oleObj name="Equation" r:id="rId4" imgW="1943100" imgH="292100" progId="Equation.3">
                  <p:embed/>
                  <p:pic>
                    <p:nvPicPr>
                      <p:cNvPr id="10" name="Object 3"/>
                      <p:cNvPicPr>
                        <a:picLocks noChangeAspect="1" noChangeArrowheads="1"/>
                      </p:cNvPicPr>
                      <p:nvPr/>
                    </p:nvPicPr>
                    <p:blipFill>
                      <a:blip r:embed="rId5"/>
                      <a:srcRect/>
                      <a:stretch>
                        <a:fillRect/>
                      </a:stretch>
                    </p:blipFill>
                    <p:spPr bwMode="auto">
                      <a:xfrm>
                        <a:off x="1295400" y="2724150"/>
                        <a:ext cx="5768975" cy="862013"/>
                      </a:xfrm>
                      <a:prstGeom prst="rect">
                        <a:avLst/>
                      </a:prstGeom>
                      <a:noFill/>
                      <a:ln>
                        <a:noFill/>
                      </a:ln>
                      <a:effectLst/>
                    </p:spPr>
                  </p:pic>
                </p:oleObj>
              </mc:Fallback>
            </mc:AlternateContent>
          </a:graphicData>
        </a:graphic>
      </p:graphicFrame>
      <p:sp>
        <p:nvSpPr>
          <p:cNvPr id="7" name="Text Box 16">
            <a:extLst>
              <a:ext uri="{FF2B5EF4-FFF2-40B4-BE49-F238E27FC236}">
                <a16:creationId xmlns:a16="http://schemas.microsoft.com/office/drawing/2014/main" id="{52B07BB6-9AF9-2C40-8218-DA3DF1B925BB}"/>
              </a:ext>
            </a:extLst>
          </p:cNvPr>
          <p:cNvSpPr txBox="1">
            <a:spLocks noChangeArrowheads="1"/>
          </p:cNvSpPr>
          <p:nvPr/>
        </p:nvSpPr>
        <p:spPr bwMode="auto">
          <a:xfrm>
            <a:off x="2971800" y="1130885"/>
            <a:ext cx="1371600" cy="338554"/>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"Likelihood"</a:t>
            </a:r>
          </a:p>
        </p:txBody>
      </p:sp>
      <p:sp>
        <p:nvSpPr>
          <p:cNvPr id="8" name="Text Box 16">
            <a:extLst>
              <a:ext uri="{FF2B5EF4-FFF2-40B4-BE49-F238E27FC236}">
                <a16:creationId xmlns:a16="http://schemas.microsoft.com/office/drawing/2014/main" id="{47240457-6AFA-094B-9A1E-FFC09A3D749C}"/>
              </a:ext>
            </a:extLst>
          </p:cNvPr>
          <p:cNvSpPr txBox="1">
            <a:spLocks noChangeArrowheads="1"/>
          </p:cNvSpPr>
          <p:nvPr/>
        </p:nvSpPr>
        <p:spPr bwMode="auto">
          <a:xfrm>
            <a:off x="4443412" y="1141037"/>
            <a:ext cx="838200" cy="338554"/>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"Prior"</a:t>
            </a:r>
          </a:p>
        </p:txBody>
      </p:sp>
    </p:spTree>
    <p:extLst>
      <p:ext uri="{BB962C8B-B14F-4D97-AF65-F5344CB8AC3E}">
        <p14:creationId xmlns:p14="http://schemas.microsoft.com/office/powerpoint/2010/main" val="31176397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7" grpId="0" animBg="1"/>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a:xfrm>
            <a:off x="1371600" y="381000"/>
            <a:ext cx="7620000" cy="742950"/>
          </a:xfrm>
        </p:spPr>
        <p:txBody>
          <a:bodyPr/>
          <a:lstStyle/>
          <a:p>
            <a:r>
              <a:rPr lang="en-US"/>
              <a:t>Na</a:t>
            </a:r>
            <a:r>
              <a:rPr lang="fr-FR" err="1"/>
              <a:t>ï</a:t>
            </a:r>
            <a:r>
              <a:rPr lang="en-US" err="1"/>
              <a:t>ve</a:t>
            </a:r>
            <a:r>
              <a:rPr lang="en-US"/>
              <a:t> Bayes Classifier (IV)</a:t>
            </a:r>
          </a:p>
        </p:txBody>
      </p:sp>
      <p:sp>
        <p:nvSpPr>
          <p:cNvPr id="11" name="Text Box 16"/>
          <p:cNvSpPr txBox="1">
            <a:spLocks noChangeArrowheads="1"/>
          </p:cNvSpPr>
          <p:nvPr/>
        </p:nvSpPr>
        <p:spPr bwMode="auto">
          <a:xfrm>
            <a:off x="6324600" y="2655153"/>
            <a:ext cx="2438400" cy="584776"/>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How often does this class occur?</a:t>
            </a:r>
          </a:p>
        </p:txBody>
      </p:sp>
      <p:graphicFrame>
        <p:nvGraphicFramePr>
          <p:cNvPr id="10" name="Object 3"/>
          <p:cNvGraphicFramePr>
            <a:graphicFrameLocks noChangeAspect="1"/>
          </p:cNvGraphicFramePr>
          <p:nvPr/>
        </p:nvGraphicFramePr>
        <p:xfrm>
          <a:off x="762000" y="1504950"/>
          <a:ext cx="6637337" cy="862013"/>
        </p:xfrm>
        <a:graphic>
          <a:graphicData uri="http://schemas.openxmlformats.org/presentationml/2006/ole">
            <mc:AlternateContent xmlns:mc="http://schemas.openxmlformats.org/markup-compatibility/2006">
              <mc:Choice xmlns:v="urn:schemas-microsoft-com:vml" Requires="v">
                <p:oleObj name="Equation" r:id="rId2" imgW="2235200" imgH="292100" progId="Equation.3">
                  <p:embed/>
                </p:oleObj>
              </mc:Choice>
              <mc:Fallback>
                <p:oleObj name="Equation" r:id="rId2" imgW="2235200" imgH="292100" progId="Equation.3">
                  <p:embed/>
                  <p:pic>
                    <p:nvPicPr>
                      <p:cNvPr id="10" name="Object 3"/>
                      <p:cNvPicPr>
                        <a:picLocks noChangeAspect="1" noChangeArrowheads="1"/>
                      </p:cNvPicPr>
                      <p:nvPr/>
                    </p:nvPicPr>
                    <p:blipFill>
                      <a:blip r:embed="rId3"/>
                      <a:srcRect/>
                      <a:stretch>
                        <a:fillRect/>
                      </a:stretch>
                    </p:blipFill>
                    <p:spPr bwMode="auto">
                      <a:xfrm>
                        <a:off x="762000" y="1504950"/>
                        <a:ext cx="6637337" cy="862013"/>
                      </a:xfrm>
                      <a:prstGeom prst="rect">
                        <a:avLst/>
                      </a:prstGeom>
                      <a:noFill/>
                      <a:ln>
                        <a:noFill/>
                      </a:ln>
                      <a:effectLst/>
                    </p:spPr>
                  </p:pic>
                </p:oleObj>
              </mc:Fallback>
            </mc:AlternateContent>
          </a:graphicData>
        </a:graphic>
      </p:graphicFrame>
      <p:sp>
        <p:nvSpPr>
          <p:cNvPr id="6" name="Text Box 16"/>
          <p:cNvSpPr txBox="1">
            <a:spLocks noChangeArrowheads="1"/>
          </p:cNvSpPr>
          <p:nvPr/>
        </p:nvSpPr>
        <p:spPr bwMode="auto">
          <a:xfrm>
            <a:off x="1600200" y="2602290"/>
            <a:ext cx="4343400" cy="461665"/>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457200" marR="0" lvl="1"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charset="0"/>
                <a:ea typeface="ＭＳ Ｐゴシック" charset="0"/>
                <a:cs typeface="Arial" charset="0"/>
              </a:rPr>
              <a:t>O(|</a:t>
            </a:r>
            <a:r>
              <a:rPr kumimoji="0" lang="en-US" sz="2400" b="0" i="1" u="none" strike="noStrike" kern="1200" cap="none" spc="0" normalizeH="0" baseline="0" noProof="0" err="1">
                <a:ln>
                  <a:noFill/>
                </a:ln>
                <a:solidFill>
                  <a:srgbClr val="000000"/>
                </a:solidFill>
                <a:effectLst/>
                <a:uLnTx/>
                <a:uFillTx/>
                <a:latin typeface="Calibri" charset="0"/>
                <a:ea typeface="ＭＳ Ｐゴシック" charset="0"/>
                <a:cs typeface="Arial" charset="0"/>
              </a:rPr>
              <a:t>X</a:t>
            </a:r>
            <a:r>
              <a:rPr kumimoji="0" lang="en-US" sz="2400" b="0" i="0" u="none" strike="noStrike" kern="1200" cap="none" spc="0" normalizeH="0" baseline="0" noProof="0" err="1">
                <a:ln>
                  <a:noFill/>
                </a:ln>
                <a:solidFill>
                  <a:srgbClr val="000000"/>
                </a:solidFill>
                <a:effectLst/>
                <a:uLnTx/>
                <a:uFillTx/>
                <a:latin typeface="Calibri" charset="0"/>
                <a:ea typeface="ＭＳ Ｐゴシック" charset="0"/>
                <a:cs typeface="Arial" charset="0"/>
              </a:rPr>
              <a:t>|</a:t>
            </a:r>
            <a:r>
              <a:rPr kumimoji="0" lang="en-US" sz="2400" b="0" i="1" u="none" strike="noStrike" kern="1200" cap="none" spc="0" normalizeH="0" baseline="30000" noProof="0" err="1">
                <a:ln>
                  <a:noFill/>
                </a:ln>
                <a:solidFill>
                  <a:srgbClr val="000000"/>
                </a:solidFill>
                <a:effectLst/>
                <a:uLnTx/>
                <a:uFillTx/>
                <a:latin typeface="Calibri" charset="0"/>
                <a:ea typeface="ＭＳ Ｐゴシック" charset="0"/>
                <a:cs typeface="Arial" charset="0"/>
              </a:rPr>
              <a:t>n</a:t>
            </a:r>
            <a:r>
              <a:rPr kumimoji="0" lang="en-US" sz="2400" b="0" i="0" u="none" strike="noStrike" kern="1200" cap="none" spc="0" normalizeH="0" baseline="0" noProof="0">
                <a:ln>
                  <a:noFill/>
                </a:ln>
                <a:solidFill>
                  <a:srgbClr val="000000"/>
                </a:solidFill>
                <a:effectLst/>
                <a:uLnTx/>
                <a:uFillTx/>
                <a:latin typeface="Calibri" charset="0"/>
                <a:ea typeface="ＭＳ Ｐゴシック" charset="0"/>
                <a:cs typeface="Arial" charset="0"/>
                <a:sym typeface="Symbol" charset="0"/>
              </a:rPr>
              <a:t>•|</a:t>
            </a:r>
            <a:r>
              <a:rPr kumimoji="0" lang="en-US" sz="2400" b="0" i="1" u="none" strike="noStrike" kern="1200" cap="none" spc="0" normalizeH="0" baseline="0" noProof="0">
                <a:ln>
                  <a:noFill/>
                </a:ln>
                <a:solidFill>
                  <a:srgbClr val="000000"/>
                </a:solidFill>
                <a:effectLst/>
                <a:uLnTx/>
                <a:uFillTx/>
                <a:latin typeface="Calibri" charset="0"/>
                <a:ea typeface="ＭＳ Ｐゴシック" charset="0"/>
                <a:cs typeface="Arial" charset="0"/>
                <a:sym typeface="Symbol" charset="0"/>
              </a:rPr>
              <a:t>C</a:t>
            </a:r>
            <a:r>
              <a:rPr kumimoji="0" lang="en-US" sz="2400" b="0" i="0" u="none" strike="noStrike" kern="1200" cap="none" spc="0" normalizeH="0" baseline="0" noProof="0">
                <a:ln>
                  <a:noFill/>
                </a:ln>
                <a:solidFill>
                  <a:srgbClr val="000000"/>
                </a:solidFill>
                <a:effectLst/>
                <a:uLnTx/>
                <a:uFillTx/>
                <a:latin typeface="Calibri" charset="0"/>
                <a:ea typeface="ＭＳ Ｐゴシック" charset="0"/>
                <a:cs typeface="Arial" charset="0"/>
                <a:sym typeface="Symbol" charset="0"/>
              </a:rPr>
              <a:t>|) parameters</a:t>
            </a:r>
            <a:endParaRPr kumimoji="0" lang="en-US" sz="2400" b="0" i="0" u="none" strike="noStrike" kern="1200" cap="none" spc="0" normalizeH="0" baseline="0" noProof="0">
              <a:ln>
                <a:noFill/>
              </a:ln>
              <a:solidFill>
                <a:srgbClr val="000000"/>
              </a:solidFill>
              <a:effectLst/>
              <a:uLnTx/>
              <a:uFillTx/>
              <a:latin typeface="Calibri" charset="0"/>
              <a:ea typeface="ＭＳ Ｐゴシック" charset="0"/>
              <a:cs typeface="Arial" charset="0"/>
            </a:endParaRPr>
          </a:p>
        </p:txBody>
      </p:sp>
      <p:sp>
        <p:nvSpPr>
          <p:cNvPr id="8" name="Text Box 16"/>
          <p:cNvSpPr txBox="1">
            <a:spLocks noChangeArrowheads="1"/>
          </p:cNvSpPr>
          <p:nvPr/>
        </p:nvSpPr>
        <p:spPr bwMode="auto">
          <a:xfrm>
            <a:off x="6400800" y="3645753"/>
            <a:ext cx="2438400" cy="830997"/>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TW" sz="1600" b="0" i="0" u="none" strike="noStrike" kern="1200" cap="none" spc="0" normalizeH="0" baseline="0" noProof="0">
                <a:ln>
                  <a:noFill/>
                </a:ln>
                <a:solidFill>
                  <a:srgbClr val="000000"/>
                </a:solidFill>
                <a:effectLst/>
                <a:uLnTx/>
                <a:uFillTx/>
                <a:latin typeface="Lucida Sans" charset="0"/>
                <a:ea typeface="ＭＳ Ｐゴシック" charset="0"/>
              </a:rPr>
              <a:t>We can just count the relative frequencies in a corpus</a:t>
            </a:r>
          </a:p>
        </p:txBody>
      </p:sp>
      <p:sp>
        <p:nvSpPr>
          <p:cNvPr id="9" name="Text Box 16"/>
          <p:cNvSpPr txBox="1">
            <a:spLocks noChangeArrowheads="1"/>
          </p:cNvSpPr>
          <p:nvPr/>
        </p:nvSpPr>
        <p:spPr bwMode="auto">
          <a:xfrm>
            <a:off x="1600200" y="3364290"/>
            <a:ext cx="4343400" cy="1569660"/>
          </a:xfrm>
          <a:prstGeom prst="rect">
            <a:avLst/>
          </a:prstGeom>
          <a:solidFill>
            <a:srgbClr val="FFCC66"/>
          </a:solidFill>
          <a:ln w="3175">
            <a:solidFill>
              <a:schemeClr val="tx1"/>
            </a:solidFill>
            <a:miter lim="800000"/>
            <a:headEnd/>
            <a:tailEnd/>
          </a:ln>
          <a:effectLst>
            <a:outerShdw blurRad="63500" dist="107763" dir="2700000" algn="ctr" rotWithShape="0">
              <a:schemeClr val="bg2">
                <a:alpha val="50000"/>
              </a:schemeClr>
            </a:outerShdw>
          </a:effectLst>
        </p:spPr>
        <p:txBody>
          <a:bodyPr wrap="square">
            <a:prstTxWarp prst="textNoShape">
              <a:avLst/>
            </a:prstTxWarp>
            <a:spAutoFit/>
          </a:bodyPr>
          <a:lstStyle/>
          <a:p>
            <a:pPr marL="457200" marR="0" lvl="1"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charset="0"/>
                <a:ea typeface="ＭＳ Ｐゴシック" charset="0"/>
              </a:rPr>
              <a:t>Could only be estimated if a very, very large number of training examples was available.</a:t>
            </a:r>
          </a:p>
        </p:txBody>
      </p:sp>
    </p:spTree>
    <p:extLst>
      <p:ext uri="{BB962C8B-B14F-4D97-AF65-F5344CB8AC3E}">
        <p14:creationId xmlns:p14="http://schemas.microsoft.com/office/powerpoint/2010/main" val="22238102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animBg="1"/>
      <p:bldP spid="8"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a:xfrm>
            <a:off x="762000" y="0"/>
            <a:ext cx="7620000" cy="1123950"/>
          </a:xfrm>
        </p:spPr>
        <p:txBody>
          <a:bodyPr/>
          <a:lstStyle/>
          <a:p>
            <a:r>
              <a:rPr lang="en-US"/>
              <a:t>Multinomial Na</a:t>
            </a:r>
            <a:r>
              <a:rPr lang="fr-FR"/>
              <a:t>i</a:t>
            </a:r>
            <a:r>
              <a:rPr lang="en-US" err="1"/>
              <a:t>ve</a:t>
            </a:r>
            <a:r>
              <a:rPr lang="en-US"/>
              <a:t> Bayes Independence Assumptions</a:t>
            </a:r>
          </a:p>
        </p:txBody>
      </p:sp>
      <p:sp>
        <p:nvSpPr>
          <p:cNvPr id="12" name="Rectangle 3"/>
          <p:cNvSpPr>
            <a:spLocks noGrp="1" noChangeArrowheads="1"/>
          </p:cNvSpPr>
          <p:nvPr>
            <p:ph idx="1"/>
          </p:nvPr>
        </p:nvSpPr>
        <p:spPr>
          <a:xfrm>
            <a:off x="304800" y="2190750"/>
            <a:ext cx="8686800" cy="2590800"/>
          </a:xfrm>
        </p:spPr>
        <p:txBody>
          <a:bodyPr/>
          <a:lstStyle/>
          <a:p>
            <a:r>
              <a:rPr lang="en-US" sz="2800" b="1">
                <a:latin typeface="Calibri" charset="0"/>
                <a:sym typeface="Symbol" charset="2"/>
              </a:rPr>
              <a:t>Bag of Words assumption</a:t>
            </a:r>
            <a:r>
              <a:rPr lang="en-US" sz="2800">
                <a:latin typeface="Calibri" charset="0"/>
                <a:sym typeface="Symbol" charset="2"/>
              </a:rPr>
              <a:t>: Assume position doesn’t matter</a:t>
            </a:r>
          </a:p>
          <a:p>
            <a:r>
              <a:rPr lang="en-US" sz="2800" b="1">
                <a:latin typeface="Calibri" charset="0"/>
                <a:sym typeface="Symbol" charset="2"/>
              </a:rPr>
              <a:t>Conditional Independence</a:t>
            </a:r>
            <a:r>
              <a:rPr lang="en-US" sz="2800">
                <a:latin typeface="Calibri" charset="0"/>
                <a:sym typeface="Symbol" charset="2"/>
              </a:rPr>
              <a:t>: Assume the feature probabilities </a:t>
            </a:r>
            <a:r>
              <a:rPr lang="en-US" sz="2800" i="1">
                <a:latin typeface="Calibri" charset="0"/>
                <a:sym typeface="Symbol" charset="2"/>
              </a:rPr>
              <a:t>P</a:t>
            </a:r>
            <a:r>
              <a:rPr lang="en-US" sz="2800">
                <a:latin typeface="Calibri" charset="0"/>
                <a:sym typeface="Symbol" charset="2"/>
              </a:rPr>
              <a:t>(</a:t>
            </a:r>
            <a:r>
              <a:rPr lang="en-US" sz="2800" i="1" err="1">
                <a:latin typeface="Calibri" charset="0"/>
                <a:sym typeface="Symbol" charset="2"/>
              </a:rPr>
              <a:t>x</a:t>
            </a:r>
            <a:r>
              <a:rPr lang="en-US" sz="2800" i="1" baseline="-25000" err="1">
                <a:latin typeface="Calibri" charset="0"/>
                <a:sym typeface="Symbol" charset="2"/>
              </a:rPr>
              <a:t>i</a:t>
            </a:r>
            <a:r>
              <a:rPr lang="en-US" sz="2800" err="1">
                <a:latin typeface="Calibri" charset="0"/>
                <a:sym typeface="Symbol" charset="2"/>
              </a:rPr>
              <a:t>|</a:t>
            </a:r>
            <a:r>
              <a:rPr lang="en-US" sz="2800" i="1" err="1">
                <a:latin typeface="Calibri" charset="0"/>
                <a:sym typeface="Symbol" charset="2"/>
              </a:rPr>
              <a:t>c</a:t>
            </a:r>
            <a:r>
              <a:rPr lang="en-US" sz="2800" i="1" baseline="-25000" err="1">
                <a:latin typeface="Calibri" charset="0"/>
                <a:sym typeface="Symbol" charset="2"/>
              </a:rPr>
              <a:t>j</a:t>
            </a:r>
            <a:r>
              <a:rPr lang="en-US" sz="2800">
                <a:latin typeface="Calibri" charset="0"/>
                <a:sym typeface="Symbol" charset="2"/>
              </a:rPr>
              <a:t>) are independent given the class </a:t>
            </a:r>
            <a:r>
              <a:rPr lang="en-US" sz="2800" i="1">
                <a:latin typeface="Calibri" charset="0"/>
                <a:sym typeface="Symbol" charset="2"/>
              </a:rPr>
              <a:t>c.</a:t>
            </a:r>
            <a:endParaRPr lang="en-US" sz="2800" i="1">
              <a:latin typeface="Times New Roman" charset="0"/>
            </a:endParaRPr>
          </a:p>
        </p:txBody>
      </p:sp>
      <p:graphicFrame>
        <p:nvGraphicFramePr>
          <p:cNvPr id="10" name="Object 3"/>
          <p:cNvGraphicFramePr>
            <a:graphicFrameLocks noChangeAspect="1"/>
          </p:cNvGraphicFramePr>
          <p:nvPr/>
        </p:nvGraphicFramePr>
        <p:xfrm>
          <a:off x="2586038" y="1200150"/>
          <a:ext cx="3205162" cy="636587"/>
        </p:xfrm>
        <a:graphic>
          <a:graphicData uri="http://schemas.openxmlformats.org/presentationml/2006/ole">
            <mc:AlternateContent xmlns:mc="http://schemas.openxmlformats.org/markup-compatibility/2006">
              <mc:Choice xmlns:v="urn:schemas-microsoft-com:vml" Requires="v">
                <p:oleObj name="Equation" r:id="rId2" imgW="1079500" imgH="215900" progId="Equation.3">
                  <p:embed/>
                </p:oleObj>
              </mc:Choice>
              <mc:Fallback>
                <p:oleObj name="Equation" r:id="rId2" imgW="1079500" imgH="215900" progId="Equation.3">
                  <p:embed/>
                  <p:pic>
                    <p:nvPicPr>
                      <p:cNvPr id="10" name="Object 3"/>
                      <p:cNvPicPr>
                        <a:picLocks noChangeAspect="1" noChangeArrowheads="1"/>
                      </p:cNvPicPr>
                      <p:nvPr/>
                    </p:nvPicPr>
                    <p:blipFill>
                      <a:blip r:embed="rId3"/>
                      <a:srcRect/>
                      <a:stretch>
                        <a:fillRect/>
                      </a:stretch>
                    </p:blipFill>
                    <p:spPr bwMode="auto">
                      <a:xfrm>
                        <a:off x="2586038" y="1200150"/>
                        <a:ext cx="3205162" cy="636587"/>
                      </a:xfrm>
                      <a:prstGeom prst="rect">
                        <a:avLst/>
                      </a:prstGeom>
                      <a:noFill/>
                      <a:ln>
                        <a:noFill/>
                      </a:ln>
                      <a:effectLst/>
                    </p:spPr>
                  </p:pic>
                </p:oleObj>
              </mc:Fallback>
            </mc:AlternateContent>
          </a:graphicData>
        </a:graphic>
      </p:graphicFrame>
      <p:graphicFrame>
        <p:nvGraphicFramePr>
          <p:cNvPr id="13" name="Object 2"/>
          <p:cNvGraphicFramePr>
            <a:graphicFrameLocks noChangeAspect="1"/>
          </p:cNvGraphicFramePr>
          <p:nvPr/>
        </p:nvGraphicFramePr>
        <p:xfrm>
          <a:off x="661988" y="4324350"/>
          <a:ext cx="7826375" cy="482600"/>
        </p:xfrm>
        <a:graphic>
          <a:graphicData uri="http://schemas.openxmlformats.org/presentationml/2006/ole">
            <mc:AlternateContent xmlns:mc="http://schemas.openxmlformats.org/markup-compatibility/2006">
              <mc:Choice xmlns:v="urn:schemas-microsoft-com:vml" Requires="v">
                <p:oleObj name="Equation" r:id="rId4" imgW="3492500" imgH="215900" progId="Equation.3">
                  <p:embed/>
                </p:oleObj>
              </mc:Choice>
              <mc:Fallback>
                <p:oleObj name="Equation" r:id="rId4" imgW="3492500" imgH="215900" progId="Equation.3">
                  <p:embed/>
                  <p:pic>
                    <p:nvPicPr>
                      <p:cNvPr id="13" name="Object 2"/>
                      <p:cNvPicPr>
                        <a:picLocks noChangeAspect="1" noChangeArrowheads="1"/>
                      </p:cNvPicPr>
                      <p:nvPr/>
                    </p:nvPicPr>
                    <p:blipFill>
                      <a:blip r:embed="rId5"/>
                      <a:srcRect/>
                      <a:stretch>
                        <a:fillRect/>
                      </a:stretch>
                    </p:blipFill>
                    <p:spPr bwMode="auto">
                      <a:xfrm>
                        <a:off x="661988" y="4324350"/>
                        <a:ext cx="7826375" cy="4826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1271239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dirty="0"/>
              <a:t>Is this spam?</a:t>
            </a:r>
          </a:p>
        </p:txBody>
      </p:sp>
      <p:sp>
        <p:nvSpPr>
          <p:cNvPr id="2" name="Content Placeholder 1"/>
          <p:cNvSpPr>
            <a:spLocks noGrp="1"/>
          </p:cNvSpPr>
          <p:nvPr>
            <p:ph idx="1"/>
          </p:nvPr>
        </p:nvSpPr>
        <p:spPr/>
        <p:txBody>
          <a:bodyPr/>
          <a:lstStyle/>
          <a:p>
            <a:endParaRPr lang="en-US"/>
          </a:p>
        </p:txBody>
      </p:sp>
      <p:pic>
        <p:nvPicPr>
          <p:cNvPr id="5"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85800" y="1444713"/>
            <a:ext cx="7871720" cy="3489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spTree>
    <p:extLst>
      <p:ext uri="{BB962C8B-B14F-4D97-AF65-F5344CB8AC3E}">
        <p14:creationId xmlns:p14="http://schemas.microsoft.com/office/powerpoint/2010/main" val="397106192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a:xfrm>
            <a:off x="1371600" y="381000"/>
            <a:ext cx="7620000" cy="742950"/>
          </a:xfrm>
        </p:spPr>
        <p:txBody>
          <a:bodyPr/>
          <a:lstStyle/>
          <a:p>
            <a:r>
              <a:rPr lang="en-US"/>
              <a:t>Multinomial Na</a:t>
            </a:r>
            <a:r>
              <a:rPr lang="fr-FR"/>
              <a:t>i</a:t>
            </a:r>
            <a:r>
              <a:rPr lang="en-US" err="1"/>
              <a:t>ve</a:t>
            </a:r>
            <a:r>
              <a:rPr lang="en-US"/>
              <a:t> Bayes Classifier</a:t>
            </a:r>
          </a:p>
        </p:txBody>
      </p:sp>
      <p:graphicFrame>
        <p:nvGraphicFramePr>
          <p:cNvPr id="10" name="Object 3"/>
          <p:cNvGraphicFramePr>
            <a:graphicFrameLocks noChangeAspect="1"/>
          </p:cNvGraphicFramePr>
          <p:nvPr/>
        </p:nvGraphicFramePr>
        <p:xfrm>
          <a:off x="762000" y="1504950"/>
          <a:ext cx="6637337" cy="862013"/>
        </p:xfrm>
        <a:graphic>
          <a:graphicData uri="http://schemas.openxmlformats.org/presentationml/2006/ole">
            <mc:AlternateContent xmlns:mc="http://schemas.openxmlformats.org/markup-compatibility/2006">
              <mc:Choice xmlns:v="urn:schemas-microsoft-com:vml" Requires="v">
                <p:oleObj name="Equation" r:id="rId2" imgW="2235200" imgH="292100" progId="Equation.3">
                  <p:embed/>
                </p:oleObj>
              </mc:Choice>
              <mc:Fallback>
                <p:oleObj name="Equation" r:id="rId2" imgW="2235200" imgH="292100" progId="Equation.3">
                  <p:embed/>
                  <p:pic>
                    <p:nvPicPr>
                      <p:cNvPr id="10" name="Object 3"/>
                      <p:cNvPicPr>
                        <a:picLocks noChangeAspect="1" noChangeArrowheads="1"/>
                      </p:cNvPicPr>
                      <p:nvPr/>
                    </p:nvPicPr>
                    <p:blipFill>
                      <a:blip r:embed="rId3"/>
                      <a:srcRect/>
                      <a:stretch>
                        <a:fillRect/>
                      </a:stretch>
                    </p:blipFill>
                    <p:spPr bwMode="auto">
                      <a:xfrm>
                        <a:off x="762000" y="1504950"/>
                        <a:ext cx="6637337" cy="862013"/>
                      </a:xfrm>
                      <a:prstGeom prst="rect">
                        <a:avLst/>
                      </a:prstGeom>
                      <a:noFill/>
                      <a:ln>
                        <a:noFill/>
                      </a:ln>
                      <a:effectLst/>
                    </p:spPr>
                  </p:pic>
                </p:oleObj>
              </mc:Fallback>
            </mc:AlternateContent>
          </a:graphicData>
        </a:graphic>
      </p:graphicFrame>
      <p:graphicFrame>
        <p:nvGraphicFramePr>
          <p:cNvPr id="12" name="Object 2"/>
          <p:cNvGraphicFramePr>
            <a:graphicFrameLocks noChangeAspect="1"/>
          </p:cNvGraphicFramePr>
          <p:nvPr/>
        </p:nvGraphicFramePr>
        <p:xfrm>
          <a:off x="914400" y="2730500"/>
          <a:ext cx="5635625" cy="1136650"/>
        </p:xfrm>
        <a:graphic>
          <a:graphicData uri="http://schemas.openxmlformats.org/presentationml/2006/ole">
            <mc:AlternateContent xmlns:mc="http://schemas.openxmlformats.org/markup-compatibility/2006">
              <mc:Choice xmlns:v="urn:schemas-microsoft-com:vml" Requires="v">
                <p:oleObj name="Equation" r:id="rId4" imgW="1828800" imgH="368300" progId="Equation.3">
                  <p:embed/>
                </p:oleObj>
              </mc:Choice>
              <mc:Fallback>
                <p:oleObj name="Equation" r:id="rId4" imgW="1828800" imgH="368300" progId="Equation.3">
                  <p:embed/>
                  <p:pic>
                    <p:nvPicPr>
                      <p:cNvPr id="12" name="Object 2"/>
                      <p:cNvPicPr>
                        <a:picLocks noChangeAspect="1" noChangeArrowheads="1"/>
                      </p:cNvPicPr>
                      <p:nvPr/>
                    </p:nvPicPr>
                    <p:blipFill>
                      <a:blip r:embed="rId5"/>
                      <a:srcRect/>
                      <a:stretch>
                        <a:fillRect/>
                      </a:stretch>
                    </p:blipFill>
                    <p:spPr bwMode="auto">
                      <a:xfrm>
                        <a:off x="914400" y="2730500"/>
                        <a:ext cx="5635625" cy="113665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04343042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p:nvPr>
        </p:nvSpPr>
        <p:spPr>
          <a:xfrm>
            <a:off x="1371600" y="381000"/>
            <a:ext cx="7620000" cy="742950"/>
          </a:xfrm>
        </p:spPr>
        <p:txBody>
          <a:bodyPr>
            <a:normAutofit fontScale="90000"/>
          </a:bodyPr>
          <a:lstStyle/>
          <a:p>
            <a:r>
              <a:rPr lang="en-US"/>
              <a:t>Applying Multinomial Naive Bayes Classifiers to Text Classification</a:t>
            </a:r>
          </a:p>
        </p:txBody>
      </p:sp>
      <p:graphicFrame>
        <p:nvGraphicFramePr>
          <p:cNvPr id="5" name="Object 2"/>
          <p:cNvGraphicFramePr>
            <a:graphicFrameLocks noChangeAspect="1"/>
          </p:cNvGraphicFramePr>
          <p:nvPr/>
        </p:nvGraphicFramePr>
        <p:xfrm>
          <a:off x="1524000" y="3028950"/>
          <a:ext cx="6045200" cy="1103313"/>
        </p:xfrm>
        <a:graphic>
          <a:graphicData uri="http://schemas.openxmlformats.org/presentationml/2006/ole">
            <mc:AlternateContent xmlns:mc="http://schemas.openxmlformats.org/markup-compatibility/2006">
              <mc:Choice xmlns:v="urn:schemas-microsoft-com:vml" Requires="v">
                <p:oleObj name="Equation" r:id="rId2" imgW="2146300" imgH="393700" progId="Equation.3">
                  <p:embed/>
                </p:oleObj>
              </mc:Choice>
              <mc:Fallback>
                <p:oleObj name="Equation" r:id="rId2" imgW="2146300" imgH="393700" progId="Equation.3">
                  <p:embed/>
                  <p:pic>
                    <p:nvPicPr>
                      <p:cNvPr id="5" name="Object 2"/>
                      <p:cNvPicPr>
                        <a:picLocks noChangeAspect="1" noChangeArrowheads="1"/>
                      </p:cNvPicPr>
                      <p:nvPr/>
                    </p:nvPicPr>
                    <p:blipFill>
                      <a:blip r:embed="rId3"/>
                      <a:srcRect/>
                      <a:stretch>
                        <a:fillRect/>
                      </a:stretch>
                    </p:blipFill>
                    <p:spPr bwMode="auto">
                      <a:xfrm>
                        <a:off x="1524000" y="3028950"/>
                        <a:ext cx="6045200" cy="11033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pic>
                </p:oleObj>
              </mc:Fallback>
            </mc:AlternateContent>
          </a:graphicData>
        </a:graphic>
      </p:graphicFrame>
      <p:sp>
        <p:nvSpPr>
          <p:cNvPr id="2" name="TextBox 1"/>
          <p:cNvSpPr txBox="1"/>
          <p:nvPr/>
        </p:nvSpPr>
        <p:spPr>
          <a:xfrm>
            <a:off x="685801" y="1581150"/>
            <a:ext cx="7620000" cy="954107"/>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a:ln>
                  <a:noFill/>
                </a:ln>
                <a:solidFill>
                  <a:srgbClr val="000000"/>
                </a:solidFill>
                <a:effectLst/>
                <a:uLnTx/>
                <a:uFillTx/>
                <a:latin typeface="Times New Roman" charset="0"/>
                <a:ea typeface="ＭＳ Ｐゴシック" charset="0"/>
              </a:rPr>
              <a:t>positions </a:t>
            </a:r>
            <a:r>
              <a:rPr kumimoji="0" lang="en-US" sz="2800" b="0" i="0" u="none" strike="noStrike" kern="1200" cap="none" spc="0" normalizeH="0" baseline="0" noProof="0">
                <a:ln>
                  <a:noFill/>
                </a:ln>
                <a:solidFill>
                  <a:srgbClr val="000000"/>
                </a:solidFill>
                <a:effectLst/>
                <a:uLnTx/>
                <a:uFillTx/>
                <a:latin typeface="Calibri" charset="0"/>
                <a:ea typeface="ＭＳ Ｐゴシック" charset="0"/>
                <a:sym typeface="Symbol" charset="0"/>
              </a:rPr>
              <a:t> all word positions in test document      			</a:t>
            </a:r>
            <a:endParaRPr kumimoji="0" lang="en-US" sz="2800" b="0" i="1" u="none" strike="noStrike" kern="1200" cap="none" spc="0" normalizeH="0" baseline="0" noProof="0">
              <a:ln>
                <a:noFill/>
              </a:ln>
              <a:solidFill>
                <a:srgbClr val="000000"/>
              </a:solidFill>
              <a:effectLst/>
              <a:uLnTx/>
              <a:uFillTx/>
              <a:latin typeface="Times New Roman" charset="0"/>
              <a:ea typeface="ＭＳ Ｐゴシック" charset="0"/>
            </a:endParaRPr>
          </a:p>
        </p:txBody>
      </p:sp>
    </p:spTree>
    <p:extLst>
      <p:ext uri="{BB962C8B-B14F-4D97-AF65-F5344CB8AC3E}">
        <p14:creationId xmlns:p14="http://schemas.microsoft.com/office/powerpoint/2010/main" val="1230088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dirty="0"/>
              <a:t>Problems with multiplying lots of probs</a:t>
            </a:r>
          </a:p>
        </p:txBody>
      </p:sp>
      <p:sp>
        <p:nvSpPr>
          <p:cNvPr id="54276" name="Rectangle 3"/>
          <p:cNvSpPr>
            <a:spLocks noGrp="1" noChangeArrowheads="1"/>
          </p:cNvSpPr>
          <p:nvPr>
            <p:ph idx="1"/>
          </p:nvPr>
        </p:nvSpPr>
        <p:spPr>
          <a:xfrm>
            <a:off x="822960" y="1200150"/>
            <a:ext cx="8168640" cy="3657600"/>
          </a:xfrm>
        </p:spPr>
        <p:txBody>
          <a:bodyPr>
            <a:normAutofit/>
          </a:bodyPr>
          <a:lstStyle/>
          <a:p>
            <a:r>
              <a:rPr lang="en-US" sz="2400">
                <a:latin typeface="Calibri" charset="0"/>
              </a:rPr>
              <a:t>There's a problem with this:</a:t>
            </a:r>
          </a:p>
          <a:p>
            <a:endParaRPr lang="en-US" sz="2400">
              <a:latin typeface="Calibri" charset="0"/>
            </a:endParaRPr>
          </a:p>
          <a:p>
            <a:endParaRPr lang="en-US" sz="2400">
              <a:latin typeface="Calibri" charset="0"/>
            </a:endParaRPr>
          </a:p>
          <a:p>
            <a:endParaRPr lang="en-US" sz="2400">
              <a:latin typeface="Calibri" charset="0"/>
            </a:endParaRPr>
          </a:p>
          <a:p>
            <a:r>
              <a:rPr lang="en-US" sz="2200">
                <a:latin typeface="Calibri" charset="0"/>
              </a:rPr>
              <a:t>Multiplying lots of probabilities can result in floating-point underflow!</a:t>
            </a:r>
          </a:p>
          <a:p>
            <a:r>
              <a:rPr lang="en-US" sz="2200">
                <a:latin typeface="Calibri" charset="0"/>
              </a:rPr>
              <a:t>		.0006 * .0007 * .0009 * .01 * .5 * .000008….</a:t>
            </a:r>
          </a:p>
          <a:p>
            <a:r>
              <a:rPr lang="en-US" sz="2200">
                <a:latin typeface="Calibri" charset="0"/>
              </a:rPr>
              <a:t>Idea:   Use logs, because  log(</a:t>
            </a:r>
            <a:r>
              <a:rPr lang="en-US" sz="2200" i="1">
                <a:latin typeface="Calibri" charset="0"/>
              </a:rPr>
              <a:t>ab</a:t>
            </a:r>
            <a:r>
              <a:rPr lang="en-US" sz="2200">
                <a:latin typeface="Calibri" charset="0"/>
              </a:rPr>
              <a:t>) = log(</a:t>
            </a:r>
            <a:r>
              <a:rPr lang="en-US" sz="2200" i="1">
                <a:latin typeface="Calibri" charset="0"/>
              </a:rPr>
              <a:t>a</a:t>
            </a:r>
            <a:r>
              <a:rPr lang="en-US" sz="2200">
                <a:latin typeface="Calibri" charset="0"/>
              </a:rPr>
              <a:t>) + log(</a:t>
            </a:r>
            <a:r>
              <a:rPr lang="en-US" sz="2200" i="1">
                <a:latin typeface="Calibri" charset="0"/>
              </a:rPr>
              <a:t>b</a:t>
            </a:r>
            <a:r>
              <a:rPr lang="en-US" sz="2200">
                <a:latin typeface="Calibri" charset="0"/>
              </a:rPr>
              <a:t>)</a:t>
            </a:r>
          </a:p>
          <a:p>
            <a:r>
              <a:rPr lang="en-US" sz="2200">
                <a:latin typeface="Calibri" charset="0"/>
              </a:rPr>
              <a:t>		We'll sum logs of probabilities instead of multiplying probabilities!</a:t>
            </a:r>
          </a:p>
          <a:p>
            <a:endParaRPr lang="en-US" sz="2000">
              <a:latin typeface="Calibri" charset="0"/>
            </a:endParaRPr>
          </a:p>
          <a:p>
            <a:endParaRPr lang="en-US" sz="2000">
              <a:latin typeface="Calibri" charset="0"/>
            </a:endParaRPr>
          </a:p>
          <a:p>
            <a:endParaRPr lang="en-US" sz="2000">
              <a:latin typeface="Calibri" charset="0"/>
            </a:endParaRPr>
          </a:p>
        </p:txBody>
      </p:sp>
      <p:graphicFrame>
        <p:nvGraphicFramePr>
          <p:cNvPr id="5" name="Object 2">
            <a:extLst>
              <a:ext uri="{FF2B5EF4-FFF2-40B4-BE49-F238E27FC236}">
                <a16:creationId xmlns:a16="http://schemas.microsoft.com/office/drawing/2014/main" id="{8A740B1F-5B8B-4E44-83B7-29DC285E29EE}"/>
              </a:ext>
            </a:extLst>
          </p:cNvPr>
          <p:cNvGraphicFramePr>
            <a:graphicFrameLocks noChangeAspect="1"/>
          </p:cNvGraphicFramePr>
          <p:nvPr/>
        </p:nvGraphicFramePr>
        <p:xfrm>
          <a:off x="1943100" y="1809750"/>
          <a:ext cx="5257800" cy="959605"/>
        </p:xfrm>
        <a:graphic>
          <a:graphicData uri="http://schemas.openxmlformats.org/presentationml/2006/ole">
            <mc:AlternateContent xmlns:mc="http://schemas.openxmlformats.org/markup-compatibility/2006">
              <mc:Choice xmlns:v="urn:schemas-microsoft-com:vml" Requires="v">
                <p:oleObj name="Equation" r:id="rId2" imgW="2146300" imgH="393700" progId="Equation.3">
                  <p:embed/>
                </p:oleObj>
              </mc:Choice>
              <mc:Fallback>
                <p:oleObj name="Equation" r:id="rId2" imgW="2146300" imgH="393700" progId="Equation.3">
                  <p:embed/>
                  <p:pic>
                    <p:nvPicPr>
                      <p:cNvPr id="5" name="Object 2">
                        <a:extLst>
                          <a:ext uri="{FF2B5EF4-FFF2-40B4-BE49-F238E27FC236}">
                            <a16:creationId xmlns:a16="http://schemas.microsoft.com/office/drawing/2014/main" id="{8A740B1F-5B8B-4E44-83B7-29DC285E29EE}"/>
                          </a:ext>
                        </a:extLst>
                      </p:cNvPr>
                      <p:cNvPicPr>
                        <a:picLocks noChangeAspect="1" noChangeArrowheads="1"/>
                      </p:cNvPicPr>
                      <p:nvPr/>
                    </p:nvPicPr>
                    <p:blipFill>
                      <a:blip r:embed="rId3"/>
                      <a:srcRect/>
                      <a:stretch>
                        <a:fillRect/>
                      </a:stretch>
                    </p:blipFill>
                    <p:spPr bwMode="auto">
                      <a:xfrm>
                        <a:off x="1943100" y="1809750"/>
                        <a:ext cx="5257800" cy="95960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4036073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27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276">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4276">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427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a:t>We actually do everything in log space</a:t>
            </a:r>
          </a:p>
        </p:txBody>
      </p:sp>
      <p:sp>
        <p:nvSpPr>
          <p:cNvPr id="54276" name="Rectangle 3"/>
          <p:cNvSpPr>
            <a:spLocks noGrp="1" noChangeArrowheads="1"/>
          </p:cNvSpPr>
          <p:nvPr>
            <p:ph idx="1"/>
          </p:nvPr>
        </p:nvSpPr>
        <p:spPr>
          <a:xfrm>
            <a:off x="822960" y="1047750"/>
            <a:ext cx="8244840" cy="3976048"/>
          </a:xfrm>
        </p:spPr>
        <p:txBody>
          <a:bodyPr>
            <a:normAutofit/>
          </a:bodyPr>
          <a:lstStyle/>
          <a:p>
            <a:pPr marL="0" indent="0">
              <a:buNone/>
            </a:pPr>
            <a:r>
              <a:rPr lang="en-US" sz="2000">
                <a:latin typeface="Calibri" charset="0"/>
              </a:rPr>
              <a:t>Instead of this:</a:t>
            </a:r>
          </a:p>
          <a:p>
            <a:endParaRPr lang="en-US" sz="2000">
              <a:latin typeface="Calibri" charset="0"/>
            </a:endParaRPr>
          </a:p>
          <a:p>
            <a:pPr marL="0" indent="0">
              <a:buNone/>
            </a:pPr>
            <a:endParaRPr lang="en-US" sz="600">
              <a:latin typeface="Calibri" charset="0"/>
            </a:endParaRPr>
          </a:p>
          <a:p>
            <a:pPr marL="0" indent="0">
              <a:buNone/>
            </a:pPr>
            <a:r>
              <a:rPr lang="en-US" sz="2000">
                <a:latin typeface="Calibri" charset="0"/>
              </a:rPr>
              <a:t>This:</a:t>
            </a:r>
          </a:p>
          <a:p>
            <a:pPr marL="0" indent="0">
              <a:buNone/>
            </a:pPr>
            <a:endParaRPr lang="en-US" sz="1100">
              <a:latin typeface="Calibri" charset="0"/>
            </a:endParaRPr>
          </a:p>
          <a:p>
            <a:pPr marL="0" indent="0">
              <a:buNone/>
            </a:pPr>
            <a:r>
              <a:rPr lang="en-US" sz="2000">
                <a:latin typeface="Calibri" charset="0"/>
              </a:rPr>
              <a:t>Notes:</a:t>
            </a:r>
            <a:endParaRPr lang="en-US" sz="700">
              <a:latin typeface="Calibri" charset="0"/>
            </a:endParaRPr>
          </a:p>
          <a:p>
            <a:pPr marL="396875" lvl="1" indent="0">
              <a:buNone/>
            </a:pPr>
            <a:r>
              <a:rPr lang="en-US" sz="2000">
                <a:latin typeface="Calibri" charset="0"/>
              </a:rPr>
              <a:t>1) Taking log doesn't change the ranking of classes!</a:t>
            </a:r>
          </a:p>
          <a:p>
            <a:pPr marL="396875" lvl="1" indent="0">
              <a:buNone/>
            </a:pPr>
            <a:r>
              <a:rPr lang="en-US" sz="2000">
                <a:latin typeface="Calibri" charset="0"/>
              </a:rPr>
              <a:t>	The class with highest probability also has highest log probability!</a:t>
            </a:r>
          </a:p>
          <a:p>
            <a:pPr marL="396875" lvl="1" indent="0">
              <a:buNone/>
            </a:pPr>
            <a:r>
              <a:rPr lang="en-US" sz="2000">
                <a:latin typeface="Calibri" charset="0"/>
              </a:rPr>
              <a:t>2) It's a linear model:</a:t>
            </a:r>
          </a:p>
          <a:p>
            <a:pPr marL="396875" lvl="1" indent="0">
              <a:buNone/>
            </a:pPr>
            <a:r>
              <a:rPr lang="en-US" sz="2000">
                <a:latin typeface="Calibri" charset="0"/>
              </a:rPr>
              <a:t>	Just a max of a sum of weights: a </a:t>
            </a:r>
            <a:r>
              <a:rPr lang="en-US" sz="2000" b="1">
                <a:latin typeface="Calibri" charset="0"/>
              </a:rPr>
              <a:t>linear</a:t>
            </a:r>
            <a:r>
              <a:rPr lang="en-US" sz="2000">
                <a:latin typeface="Calibri" charset="0"/>
              </a:rPr>
              <a:t> function of the inputs</a:t>
            </a:r>
          </a:p>
          <a:p>
            <a:pPr marL="396875" lvl="1" indent="0">
              <a:buNone/>
            </a:pPr>
            <a:r>
              <a:rPr lang="en-US" sz="2000">
                <a:latin typeface="Calibri" charset="0"/>
              </a:rPr>
              <a:t>	So naive bayes is a </a:t>
            </a:r>
            <a:r>
              <a:rPr lang="en-US" sz="2000" b="1">
                <a:latin typeface="Calibri" charset="0"/>
              </a:rPr>
              <a:t>linear classifier</a:t>
            </a:r>
          </a:p>
        </p:txBody>
      </p:sp>
      <p:pic>
        <p:nvPicPr>
          <p:cNvPr id="6" name="Picture 5">
            <a:extLst>
              <a:ext uri="{FF2B5EF4-FFF2-40B4-BE49-F238E27FC236}">
                <a16:creationId xmlns:a16="http://schemas.microsoft.com/office/drawing/2014/main" id="{C5EBCC25-8AE3-C74C-91FF-A6535FA1994A}"/>
              </a:ext>
            </a:extLst>
          </p:cNvPr>
          <p:cNvPicPr>
            <a:picLocks noChangeAspect="1"/>
          </p:cNvPicPr>
          <p:nvPr/>
        </p:nvPicPr>
        <p:blipFill>
          <a:blip r:embed="rId2"/>
          <a:stretch>
            <a:fillRect/>
          </a:stretch>
        </p:blipFill>
        <p:spPr>
          <a:xfrm>
            <a:off x="2057400" y="1789669"/>
            <a:ext cx="5740399" cy="937646"/>
          </a:xfrm>
          <a:prstGeom prst="rect">
            <a:avLst/>
          </a:prstGeom>
        </p:spPr>
      </p:pic>
      <p:graphicFrame>
        <p:nvGraphicFramePr>
          <p:cNvPr id="5" name="Object 2">
            <a:extLst>
              <a:ext uri="{FF2B5EF4-FFF2-40B4-BE49-F238E27FC236}">
                <a16:creationId xmlns:a16="http://schemas.microsoft.com/office/drawing/2014/main" id="{8A740B1F-5B8B-4E44-83B7-29DC285E29EE}"/>
              </a:ext>
            </a:extLst>
          </p:cNvPr>
          <p:cNvGraphicFramePr>
            <a:graphicFrameLocks noChangeAspect="1"/>
          </p:cNvGraphicFramePr>
          <p:nvPr/>
        </p:nvGraphicFramePr>
        <p:xfrm>
          <a:off x="2853834" y="981748"/>
          <a:ext cx="3954492" cy="721737"/>
        </p:xfrm>
        <a:graphic>
          <a:graphicData uri="http://schemas.openxmlformats.org/presentationml/2006/ole">
            <mc:AlternateContent xmlns:mc="http://schemas.openxmlformats.org/markup-compatibility/2006">
              <mc:Choice xmlns:v="urn:schemas-microsoft-com:vml" Requires="v">
                <p:oleObj name="Equation" r:id="rId3" imgW="2146300" imgH="393700" progId="Equation.3">
                  <p:embed/>
                </p:oleObj>
              </mc:Choice>
              <mc:Fallback>
                <p:oleObj name="Equation" r:id="rId3" imgW="2146300" imgH="393700" progId="Equation.3">
                  <p:embed/>
                  <p:pic>
                    <p:nvPicPr>
                      <p:cNvPr id="5" name="Object 2">
                        <a:extLst>
                          <a:ext uri="{FF2B5EF4-FFF2-40B4-BE49-F238E27FC236}">
                            <a16:creationId xmlns:a16="http://schemas.microsoft.com/office/drawing/2014/main" id="{8A740B1F-5B8B-4E44-83B7-29DC285E29EE}"/>
                          </a:ext>
                        </a:extLst>
                      </p:cNvPr>
                      <p:cNvPicPr>
                        <a:picLocks noChangeAspect="1" noChangeArrowheads="1"/>
                      </p:cNvPicPr>
                      <p:nvPr/>
                    </p:nvPicPr>
                    <p:blipFill>
                      <a:blip r:embed="rId4"/>
                      <a:srcRect/>
                      <a:stretch>
                        <a:fillRect/>
                      </a:stretch>
                    </p:blipFill>
                    <p:spPr bwMode="auto">
                      <a:xfrm>
                        <a:off x="2853834" y="981748"/>
                        <a:ext cx="3954492" cy="72173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
        <p:nvSpPr>
          <p:cNvPr id="2" name="TextBox 1">
            <a:extLst>
              <a:ext uri="{FF2B5EF4-FFF2-40B4-BE49-F238E27FC236}">
                <a16:creationId xmlns:a16="http://schemas.microsoft.com/office/drawing/2014/main" id="{36832B95-5B70-3F40-B737-7F057106428C}"/>
              </a:ext>
            </a:extLst>
          </p:cNvPr>
          <p:cNvSpPr txBox="1"/>
          <p:nvPr/>
        </p:nvSpPr>
        <p:spPr>
          <a:xfrm>
            <a:off x="325925" y="4246075"/>
            <a:ext cx="184731"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8319966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2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27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276">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4276">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276">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4276">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276">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27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460238" y="285750"/>
            <a:ext cx="5009393" cy="4206240"/>
          </a:xfrm>
        </p:spPr>
        <p:txBody>
          <a:bodyPr/>
          <a:lstStyle/>
          <a:p>
            <a:pPr eaLnBrk="1" hangingPunct="1">
              <a:buFont typeface="Times" charset="0"/>
              <a:buNone/>
            </a:pPr>
            <a:r>
              <a:rPr lang="en-US" sz="3600">
                <a:solidFill>
                  <a:srgbClr val="A4001D"/>
                </a:solidFill>
                <a:latin typeface="Calibri"/>
                <a:ea typeface="ＭＳ Ｐゴシック" charset="0"/>
                <a:cs typeface="Calibri"/>
              </a:rPr>
              <a:t>The Naive Bayes Classifier</a:t>
            </a:r>
          </a:p>
        </p:txBody>
      </p:sp>
      <p:sp>
        <p:nvSpPr>
          <p:cNvPr id="2" name="Text Placeholder 1">
            <a:extLst>
              <a:ext uri="{FF2B5EF4-FFF2-40B4-BE49-F238E27FC236}">
                <a16:creationId xmlns:a16="http://schemas.microsoft.com/office/drawing/2014/main" id="{04443A39-80F7-3D4D-BCB5-844F1C269F50}"/>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05051543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err="1">
                <a:latin typeface="Calibri (Headings)"/>
                <a:cs typeface="Calibri (Headings)"/>
              </a:rPr>
              <a:t>ï</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p:txBody>
          <a:bodyPr/>
          <a:lstStyle/>
          <a:p>
            <a:pPr eaLnBrk="1" hangingPunct="1">
              <a:buFont typeface="Times" charset="0"/>
              <a:buNone/>
            </a:pPr>
            <a:r>
              <a:rPr lang="en-US" sz="3600">
                <a:solidFill>
                  <a:srgbClr val="A4001D"/>
                </a:solidFill>
                <a:latin typeface="Calibri"/>
                <a:ea typeface="ＭＳ Ｐゴシック" charset="0"/>
                <a:cs typeface="Calibri"/>
              </a:rPr>
              <a:t>Na</a:t>
            </a:r>
            <a:r>
              <a:rPr lang="fr-FR" sz="3600">
                <a:solidFill>
                  <a:srgbClr val="A4001D"/>
                </a:solidFill>
                <a:latin typeface="Calibri"/>
                <a:ea typeface="ＭＳ Ｐゴシック" charset="0"/>
                <a:cs typeface="Calibri"/>
              </a:rPr>
              <a:t>i</a:t>
            </a:r>
            <a:r>
              <a:rPr lang="en-US" sz="3600" err="1">
                <a:solidFill>
                  <a:srgbClr val="A4001D"/>
                </a:solidFill>
                <a:latin typeface="Calibri"/>
                <a:ea typeface="ＭＳ Ｐゴシック" charset="0"/>
                <a:cs typeface="Calibri"/>
              </a:rPr>
              <a:t>ve</a:t>
            </a:r>
            <a:r>
              <a:rPr lang="en-US" sz="3600">
                <a:solidFill>
                  <a:srgbClr val="A4001D"/>
                </a:solidFill>
                <a:latin typeface="Calibri"/>
                <a:ea typeface="ＭＳ Ｐゴシック" charset="0"/>
                <a:cs typeface="Calibri"/>
              </a:rPr>
              <a:t> Bayes: Learning</a:t>
            </a:r>
          </a:p>
        </p:txBody>
      </p:sp>
      <p:sp>
        <p:nvSpPr>
          <p:cNvPr id="2" name="Text Placeholder 1">
            <a:extLst>
              <a:ext uri="{FF2B5EF4-FFF2-40B4-BE49-F238E27FC236}">
                <a16:creationId xmlns:a16="http://schemas.microsoft.com/office/drawing/2014/main" id="{79B09FB5-DC53-5342-B857-210DA4FB5D40}"/>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4681996"/>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1371600" y="361950"/>
            <a:ext cx="7467600" cy="742950"/>
          </a:xfrm>
        </p:spPr>
        <p:txBody>
          <a:bodyPr/>
          <a:lstStyle/>
          <a:p>
            <a:pPr eaLnBrk="1" hangingPunct="1"/>
            <a:r>
              <a:rPr lang="en-US" sz="3000">
                <a:latin typeface="Calibri" charset="0"/>
                <a:ea typeface="ＭＳ Ｐゴシック" charset="0"/>
                <a:cs typeface="ＭＳ Ｐゴシック" charset="0"/>
              </a:rPr>
              <a:t>Learning the Multinomial Na</a:t>
            </a:r>
            <a:r>
              <a:rPr lang="fr-FR" sz="3000">
                <a:latin typeface="Calibri" charset="0"/>
                <a:ea typeface="ＭＳ Ｐゴシック" charset="0"/>
                <a:cs typeface="ＭＳ Ｐゴシック" charset="0"/>
              </a:rPr>
              <a:t>i</a:t>
            </a:r>
            <a:r>
              <a:rPr lang="en-US" sz="3000" err="1">
                <a:latin typeface="Calibri" charset="0"/>
                <a:ea typeface="ＭＳ Ｐゴシック" charset="0"/>
                <a:cs typeface="ＭＳ Ｐゴシック" charset="0"/>
              </a:rPr>
              <a:t>ve</a:t>
            </a:r>
            <a:r>
              <a:rPr lang="en-US" sz="3000">
                <a:latin typeface="Calibri" charset="0"/>
                <a:ea typeface="ＭＳ Ｐゴシック" charset="0"/>
                <a:cs typeface="ＭＳ Ｐゴシック" charset="0"/>
              </a:rPr>
              <a:t> Bayes Model</a:t>
            </a:r>
          </a:p>
        </p:txBody>
      </p:sp>
      <p:sp>
        <p:nvSpPr>
          <p:cNvPr id="41986" name="Rectangle 3"/>
          <p:cNvSpPr>
            <a:spLocks noGrp="1" noChangeArrowheads="1"/>
          </p:cNvSpPr>
          <p:nvPr>
            <p:ph idx="1"/>
          </p:nvPr>
        </p:nvSpPr>
        <p:spPr>
          <a:xfrm>
            <a:off x="533400" y="1352550"/>
            <a:ext cx="8077200" cy="1447800"/>
          </a:xfrm>
        </p:spPr>
        <p:txBody>
          <a:bodyPr/>
          <a:lstStyle/>
          <a:p>
            <a:pPr eaLnBrk="1" hangingPunct="1"/>
            <a:r>
              <a:rPr lang="en-US" sz="3200" dirty="0">
                <a:latin typeface="Calibri" charset="0"/>
                <a:ea typeface="ＭＳ Ｐゴシック" charset="0"/>
                <a:cs typeface="ＭＳ Ｐゴシック" charset="0"/>
              </a:rPr>
              <a:t>First attempt: maximum likelihood estimates</a:t>
            </a:r>
          </a:p>
          <a:p>
            <a:pPr lvl="1" eaLnBrk="1" hangingPunct="1"/>
            <a:r>
              <a:rPr lang="en-US" sz="2800" dirty="0">
                <a:latin typeface="Calibri" charset="0"/>
                <a:ea typeface="ＭＳ Ｐゴシック" charset="0"/>
              </a:rPr>
              <a:t>simply use the frequencies in the data</a:t>
            </a:r>
          </a:p>
        </p:txBody>
      </p:sp>
      <p:sp>
        <p:nvSpPr>
          <p:cNvPr id="41990" name="TextBox 20"/>
          <p:cNvSpPr txBox="1">
            <a:spLocks noChangeArrowheads="1"/>
          </p:cNvSpPr>
          <p:nvPr/>
        </p:nvSpPr>
        <p:spPr bwMode="auto">
          <a:xfrm>
            <a:off x="7620001" y="-67479"/>
            <a:ext cx="1033656"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FBFCFF"/>
                </a:solidFill>
                <a:effectLst/>
                <a:uLnTx/>
                <a:uFillTx/>
                <a:latin typeface="Lucida Sans" charset="0"/>
                <a:ea typeface="ＭＳ Ｐゴシック" charset="0"/>
              </a:rPr>
              <a:t>Sec.13.3</a:t>
            </a:r>
          </a:p>
        </p:txBody>
      </p:sp>
      <p:graphicFrame>
        <p:nvGraphicFramePr>
          <p:cNvPr id="60" name="Object 2"/>
          <p:cNvGraphicFramePr>
            <a:graphicFrameLocks noChangeAspect="1"/>
          </p:cNvGraphicFramePr>
          <p:nvPr/>
        </p:nvGraphicFramePr>
        <p:xfrm>
          <a:off x="2530031" y="3666504"/>
          <a:ext cx="3870769" cy="1292846"/>
        </p:xfrm>
        <a:graphic>
          <a:graphicData uri="http://schemas.openxmlformats.org/presentationml/2006/ole">
            <mc:AlternateContent xmlns:mc="http://schemas.openxmlformats.org/markup-compatibility/2006">
              <mc:Choice xmlns:v="urn:schemas-microsoft-com:vml" Requires="v">
                <p:oleObj name="Equation" r:id="rId2" imgW="1739900" imgH="584200" progId="Equation.3">
                  <p:embed/>
                </p:oleObj>
              </mc:Choice>
              <mc:Fallback>
                <p:oleObj name="Equation" r:id="rId2" imgW="1739900" imgH="584200" progId="Equation.3">
                  <p:embed/>
                  <p:pic>
                    <p:nvPicPr>
                      <p:cNvPr id="60" name="Object 2"/>
                      <p:cNvPicPr>
                        <a:picLocks noChangeAspect="1" noChangeArrowheads="1"/>
                      </p:cNvPicPr>
                      <p:nvPr/>
                    </p:nvPicPr>
                    <p:blipFill>
                      <a:blip r:embed="rId3"/>
                      <a:srcRect/>
                      <a:stretch>
                        <a:fillRect/>
                      </a:stretch>
                    </p:blipFill>
                    <p:spPr bwMode="auto">
                      <a:xfrm>
                        <a:off x="2530031" y="3666504"/>
                        <a:ext cx="3870769" cy="1292846"/>
                      </a:xfrm>
                      <a:prstGeom prst="rect">
                        <a:avLst/>
                      </a:prstGeom>
                      <a:noFill/>
                      <a:ln>
                        <a:noFill/>
                      </a:ln>
                      <a:effectLst/>
                    </p:spPr>
                  </p:pic>
                </p:oleObj>
              </mc:Fallback>
            </mc:AlternateContent>
          </a:graphicData>
        </a:graphic>
      </p:graphicFrame>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113FB635-6BAF-7744-B026-3BDF0FD16CDF}"/>
                  </a:ext>
                </a:extLst>
              </p:cNvPr>
              <p:cNvSpPr txBox="1"/>
              <p:nvPr/>
            </p:nvSpPr>
            <p:spPr>
              <a:xfrm>
                <a:off x="3048000" y="2671069"/>
                <a:ext cx="1977529" cy="807913"/>
              </a:xfrm>
              <a:prstGeom prst="rect">
                <a:avLst/>
              </a:prstGeom>
              <a:noFill/>
            </p:spPr>
            <p:txBody>
              <a:bodyPr wrap="none" lIns="0" tIns="0" rIns="0" bIns="0"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acc>
                        <m:accPr>
                          <m:chr m:val="̂"/>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accPr>
                        <m:e>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𝑃</m:t>
                          </m:r>
                        </m:e>
                      </m:acc>
                      <m:d>
                        <m:d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dPr>
                        <m:e>
                          <m:sSub>
                            <m:sSub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𝑐</m:t>
                              </m:r>
                            </m:e>
                            <m:sub>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𝑗</m:t>
                              </m:r>
                            </m:sub>
                          </m:sSub>
                        </m:e>
                      </m:d>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m:t>
                      </m:r>
                      <m:f>
                        <m:f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fPr>
                        <m:num>
                          <m:sSub>
                            <m:sSub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𝑁</m:t>
                              </m:r>
                            </m:e>
                            <m:sub>
                              <m:sSub>
                                <m:sSub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𝑐</m:t>
                                  </m:r>
                                </m:e>
                                <m:sub>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𝑗</m:t>
                                  </m:r>
                                </m:sub>
                              </m:sSub>
                            </m:sub>
                          </m:sSub>
                        </m:num>
                        <m:den>
                          <m:sSub>
                            <m:sSubPr>
                              <m:ctrlP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𝑁</m:t>
                              </m:r>
                            </m:e>
                            <m:sub>
                              <m:r>
                                <a:rPr kumimoji="0" lang="en-US" sz="2400" b="0" i="1" u="none" strike="noStrike" kern="1200" cap="none" spc="0" normalizeH="0" baseline="0" noProof="0" smtClean="0">
                                  <a:ln>
                                    <a:noFill/>
                                  </a:ln>
                                  <a:solidFill>
                                    <a:srgbClr val="000000"/>
                                  </a:solidFill>
                                  <a:effectLst/>
                                  <a:uLnTx/>
                                  <a:uFillTx/>
                                  <a:latin typeface="Cambria Math" panose="02040503050406030204" pitchFamily="18" charset="0"/>
                                </a:rPr>
                                <m:t>𝑡𝑜𝑡𝑎𝑙</m:t>
                              </m:r>
                            </m:sub>
                          </m:sSub>
                        </m:den>
                      </m:f>
                    </m:oMath>
                  </m:oMathPara>
                </a14:m>
                <a:endPar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endParaRPr>
              </a:p>
            </p:txBody>
          </p:sp>
        </mc:Choice>
        <mc:Fallback xmlns="">
          <p:sp>
            <p:nvSpPr>
              <p:cNvPr id="2" name="TextBox 1">
                <a:extLst>
                  <a:ext uri="{FF2B5EF4-FFF2-40B4-BE49-F238E27FC236}">
                    <a16:creationId xmlns:a16="http://schemas.microsoft.com/office/drawing/2014/main" id="{113FB635-6BAF-7744-B026-3BDF0FD16CDF}"/>
                  </a:ext>
                </a:extLst>
              </p:cNvPr>
              <p:cNvSpPr txBox="1">
                <a:spLocks noRot="1" noChangeAspect="1" noMove="1" noResize="1" noEditPoints="1" noAdjustHandles="1" noChangeArrowheads="1" noChangeShapeType="1" noTextEdit="1"/>
              </p:cNvSpPr>
              <p:nvPr/>
            </p:nvSpPr>
            <p:spPr>
              <a:xfrm>
                <a:off x="3048000" y="2671069"/>
                <a:ext cx="1977529" cy="807913"/>
              </a:xfrm>
              <a:prstGeom prst="rect">
                <a:avLst/>
              </a:prstGeom>
              <a:blipFill>
                <a:blip r:embed="rId5"/>
                <a:stretch>
                  <a:fillRect l="-2564" t="-1538" b="-7692"/>
                </a:stretch>
              </a:blipFill>
            </p:spPr>
            <p:txBody>
              <a:bodyPr/>
              <a:lstStyle/>
              <a:p>
                <a:r>
                  <a:rPr lang="en-US">
                    <a:noFill/>
                  </a:rPr>
                  <a:t> </a:t>
                </a:r>
              </a:p>
            </p:txBody>
          </p:sp>
        </mc:Fallback>
      </mc:AlternateContent>
    </p:spTree>
    <p:extLst>
      <p:ext uri="{BB962C8B-B14F-4D97-AF65-F5344CB8AC3E}">
        <p14:creationId xmlns:p14="http://schemas.microsoft.com/office/powerpoint/2010/main" val="1241610795"/>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a:latin typeface="Calibri" charset="0"/>
                <a:ea typeface="ＭＳ Ｐゴシック" charset="0"/>
                <a:cs typeface="ＭＳ Ｐゴシック" charset="0"/>
              </a:rPr>
              <a:t>Parameter estimation</a:t>
            </a:r>
          </a:p>
        </p:txBody>
      </p:sp>
      <p:sp>
        <p:nvSpPr>
          <p:cNvPr id="58369" name="Rectangle 4"/>
          <p:cNvSpPr>
            <a:spLocks noGrp="1" noChangeArrowheads="1"/>
          </p:cNvSpPr>
          <p:nvPr>
            <p:ph idx="1"/>
          </p:nvPr>
        </p:nvSpPr>
        <p:spPr>
          <a:xfrm>
            <a:off x="457200" y="3028950"/>
            <a:ext cx="8305800" cy="1600200"/>
          </a:xfrm>
        </p:spPr>
        <p:txBody>
          <a:bodyPr/>
          <a:lstStyle/>
          <a:p>
            <a:pPr>
              <a:lnSpc>
                <a:spcPct val="90000"/>
              </a:lnSpc>
            </a:pPr>
            <a:r>
              <a:rPr lang="en-US">
                <a:ea typeface="ＭＳ Ｐゴシック" charset="0"/>
                <a:cs typeface="Calibri"/>
              </a:rPr>
              <a:t>Create mega-document for topic </a:t>
            </a:r>
            <a:r>
              <a:rPr lang="en-US" i="1">
                <a:ea typeface="ＭＳ Ｐゴシック" charset="0"/>
                <a:cs typeface="Calibri"/>
              </a:rPr>
              <a:t>j</a:t>
            </a:r>
            <a:r>
              <a:rPr lang="en-US">
                <a:ea typeface="ＭＳ Ｐゴシック" charset="0"/>
                <a:cs typeface="Calibri"/>
              </a:rPr>
              <a:t> by concatenating all docs in this topic</a:t>
            </a:r>
          </a:p>
          <a:p>
            <a:pPr lvl="1">
              <a:lnSpc>
                <a:spcPct val="90000"/>
              </a:lnSpc>
            </a:pPr>
            <a:r>
              <a:rPr lang="en-US" sz="2400">
                <a:ea typeface="ＭＳ Ｐゴシック" charset="0"/>
                <a:cs typeface="Calibri"/>
              </a:rPr>
              <a:t>Use frequency of </a:t>
            </a:r>
            <a:r>
              <a:rPr lang="en-US" sz="2400" i="1">
                <a:ea typeface="ＭＳ Ｐゴシック" charset="0"/>
                <a:cs typeface="Calibri"/>
              </a:rPr>
              <a:t>w</a:t>
            </a:r>
            <a:r>
              <a:rPr lang="en-US" sz="2400">
                <a:ea typeface="ＭＳ Ｐゴシック" charset="0"/>
                <a:cs typeface="Calibri"/>
              </a:rPr>
              <a:t> in mega-document</a:t>
            </a:r>
            <a:endParaRPr lang="en-US" sz="2400">
              <a:latin typeface="Calibri"/>
              <a:ea typeface="ＭＳ Ｐゴシック" charset="0"/>
              <a:cs typeface="Calibri"/>
            </a:endParaRPr>
          </a:p>
          <a:p>
            <a:pPr eaLnBrk="1" hangingPunct="1">
              <a:lnSpc>
                <a:spcPct val="90000"/>
              </a:lnSpc>
            </a:pPr>
            <a:endParaRPr lang="en-US" sz="2200">
              <a:latin typeface="Calibri"/>
              <a:ea typeface="ＭＳ Ｐゴシック" charset="0"/>
              <a:cs typeface="Calibri"/>
            </a:endParaRPr>
          </a:p>
          <a:p>
            <a:pPr eaLnBrk="1" hangingPunct="1">
              <a:lnSpc>
                <a:spcPct val="90000"/>
              </a:lnSpc>
            </a:pPr>
            <a:endParaRPr lang="en-US" sz="2200">
              <a:latin typeface="Calibri"/>
              <a:ea typeface="ＭＳ Ｐゴシック" charset="0"/>
              <a:cs typeface="Calibri"/>
            </a:endParaRPr>
          </a:p>
        </p:txBody>
      </p:sp>
      <p:sp>
        <p:nvSpPr>
          <p:cNvPr id="58373" name="Text Box 6"/>
          <p:cNvSpPr txBox="1">
            <a:spLocks noChangeArrowheads="1"/>
          </p:cNvSpPr>
          <p:nvPr/>
        </p:nvSpPr>
        <p:spPr bwMode="auto">
          <a:xfrm>
            <a:off x="3657600" y="1733550"/>
            <a:ext cx="5257800"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a:ea typeface="ＭＳ Ｐゴシック" charset="0"/>
                <a:cs typeface="Calibri"/>
              </a:rPr>
              <a:t>fraction of times word </a:t>
            </a:r>
            <a:r>
              <a:rPr kumimoji="0" lang="en-US" sz="2400" b="0" i="1" u="none" strike="noStrike" kern="1200" cap="none" spc="0" normalizeH="0" baseline="0" noProof="0" err="1">
                <a:ln>
                  <a:noFill/>
                </a:ln>
                <a:solidFill>
                  <a:srgbClr val="000000"/>
                </a:solidFill>
                <a:effectLst/>
                <a:uLnTx/>
                <a:uFillTx/>
                <a:latin typeface="Calibri"/>
                <a:ea typeface="ＭＳ Ｐゴシック" charset="0"/>
                <a:cs typeface="Calibri"/>
              </a:rPr>
              <a:t>w</a:t>
            </a:r>
            <a:r>
              <a:rPr kumimoji="0" lang="en-US" sz="2400" b="0" i="1" u="none" strike="noStrike" kern="1200" cap="none" spc="0" normalizeH="0" baseline="-25000" noProof="0" err="1">
                <a:ln>
                  <a:noFill/>
                </a:ln>
                <a:solidFill>
                  <a:srgbClr val="000000"/>
                </a:solidFill>
                <a:effectLst/>
                <a:uLnTx/>
                <a:uFillTx/>
                <a:latin typeface="Calibri"/>
                <a:ea typeface="ＭＳ Ｐゴシック" charset="0"/>
                <a:cs typeface="Calibri"/>
              </a:rPr>
              <a:t>i</a:t>
            </a:r>
            <a:r>
              <a:rPr kumimoji="0" lang="en-US" sz="2400" b="0" i="0" u="none" strike="noStrike" kern="1200" cap="none" spc="0" normalizeH="0" baseline="0" noProof="0">
                <a:ln>
                  <a:noFill/>
                </a:ln>
                <a:solidFill>
                  <a:srgbClr val="000000"/>
                </a:solidFill>
                <a:effectLst/>
                <a:uLnTx/>
                <a:uFillTx/>
                <a:latin typeface="Calibri"/>
                <a:ea typeface="ＭＳ Ｐゴシック" charset="0"/>
                <a:cs typeface="Calibri"/>
              </a:rPr>
              <a:t> appears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alibri"/>
                <a:ea typeface="ＭＳ Ｐゴシック" charset="0"/>
                <a:cs typeface="Calibri"/>
              </a:rPr>
              <a:t>among all words in documents of topic </a:t>
            </a:r>
            <a:r>
              <a:rPr kumimoji="0" lang="en-US" sz="2400" b="0" i="1" u="none" strike="noStrike" kern="1200" cap="none" spc="0" normalizeH="0" baseline="0" noProof="0" err="1">
                <a:ln>
                  <a:noFill/>
                </a:ln>
                <a:solidFill>
                  <a:srgbClr val="000000"/>
                </a:solidFill>
                <a:effectLst/>
                <a:uLnTx/>
                <a:uFillTx/>
                <a:latin typeface="Calibri"/>
                <a:ea typeface="ＭＳ Ｐゴシック" charset="0"/>
                <a:cs typeface="Calibri"/>
              </a:rPr>
              <a:t>c</a:t>
            </a:r>
            <a:r>
              <a:rPr kumimoji="0" lang="en-US" sz="2400" b="0" i="1" u="none" strike="noStrike" kern="1200" cap="none" spc="0" normalizeH="0" baseline="-25000" noProof="0" err="1">
                <a:ln>
                  <a:noFill/>
                </a:ln>
                <a:solidFill>
                  <a:srgbClr val="000000"/>
                </a:solidFill>
                <a:effectLst/>
                <a:uLnTx/>
                <a:uFillTx/>
                <a:latin typeface="Calibri"/>
                <a:ea typeface="ＭＳ Ｐゴシック" charset="0"/>
                <a:cs typeface="Calibri"/>
              </a:rPr>
              <a:t>j</a:t>
            </a:r>
            <a:endParaRPr kumimoji="0" lang="en-US" sz="2400" b="0" i="1" u="none" strike="noStrike" kern="1200" cap="none" spc="0" normalizeH="0" baseline="-25000" noProof="0">
              <a:ln>
                <a:noFill/>
              </a:ln>
              <a:solidFill>
                <a:srgbClr val="000000"/>
              </a:solidFill>
              <a:effectLst/>
              <a:uLnTx/>
              <a:uFillTx/>
              <a:latin typeface="Calibri"/>
              <a:ea typeface="ＭＳ Ｐゴシック" charset="0"/>
              <a:cs typeface="Calibri"/>
            </a:endParaRPr>
          </a:p>
        </p:txBody>
      </p:sp>
      <p:graphicFrame>
        <p:nvGraphicFramePr>
          <p:cNvPr id="6" name="Object 2"/>
          <p:cNvGraphicFramePr>
            <a:graphicFrameLocks noChangeAspect="1"/>
          </p:cNvGraphicFramePr>
          <p:nvPr/>
        </p:nvGraphicFramePr>
        <p:xfrm>
          <a:off x="304800" y="1733550"/>
          <a:ext cx="3192462" cy="1066290"/>
        </p:xfrm>
        <a:graphic>
          <a:graphicData uri="http://schemas.openxmlformats.org/presentationml/2006/ole">
            <mc:AlternateContent xmlns:mc="http://schemas.openxmlformats.org/markup-compatibility/2006">
              <mc:Choice xmlns:v="urn:schemas-microsoft-com:vml" Requires="v">
                <p:oleObj name="Equation" r:id="rId2" imgW="1739900" imgH="584200" progId="Equation.3">
                  <p:embed/>
                </p:oleObj>
              </mc:Choice>
              <mc:Fallback>
                <p:oleObj name="Equation" r:id="rId2" imgW="1739900" imgH="584200" progId="Equation.3">
                  <p:embed/>
                  <p:pic>
                    <p:nvPicPr>
                      <p:cNvPr id="6" name="Object 2"/>
                      <p:cNvPicPr>
                        <a:picLocks noChangeAspect="1" noChangeArrowheads="1"/>
                      </p:cNvPicPr>
                      <p:nvPr/>
                    </p:nvPicPr>
                    <p:blipFill>
                      <a:blip r:embed="rId3"/>
                      <a:srcRect/>
                      <a:stretch>
                        <a:fillRect/>
                      </a:stretch>
                    </p:blipFill>
                    <p:spPr bwMode="auto">
                      <a:xfrm>
                        <a:off x="304800" y="1733550"/>
                        <a:ext cx="3192462" cy="106629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29327908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a:latin typeface="Calibri" charset="0"/>
                <a:ea typeface="ＭＳ Ｐゴシック" charset="0"/>
                <a:cs typeface="ＭＳ Ｐゴシック" charset="0"/>
              </a:rPr>
              <a:t>Problem with Maximum Likelihood</a:t>
            </a:r>
          </a:p>
        </p:txBody>
      </p:sp>
      <p:sp>
        <p:nvSpPr>
          <p:cNvPr id="43010" name="Rectangle 4"/>
          <p:cNvSpPr>
            <a:spLocks noGrp="1" noChangeArrowheads="1"/>
          </p:cNvSpPr>
          <p:nvPr>
            <p:ph type="body" sz="half" idx="4294967295"/>
          </p:nvPr>
        </p:nvSpPr>
        <p:spPr>
          <a:xfrm>
            <a:off x="822960" y="1428750"/>
            <a:ext cx="7254240" cy="1771650"/>
          </a:xfrm>
        </p:spPr>
        <p:txBody>
          <a:bodyPr>
            <a:noAutofit/>
          </a:bodyPr>
          <a:lstStyle/>
          <a:p>
            <a:pPr eaLnBrk="1" hangingPunct="1">
              <a:lnSpc>
                <a:spcPct val="90000"/>
              </a:lnSpc>
            </a:pPr>
            <a:r>
              <a:rPr lang="en-US" sz="2000">
                <a:latin typeface="Calibri" charset="0"/>
                <a:ea typeface="ＭＳ Ｐゴシック" charset="0"/>
                <a:cs typeface="ＭＳ Ｐゴシック" charset="0"/>
              </a:rPr>
              <a:t>What if we have seen no training documents with the word </a:t>
            </a:r>
            <a:r>
              <a:rPr lang="en-US" sz="2000" b="1" i="1">
                <a:latin typeface="Calibri" charset="0"/>
                <a:ea typeface="ＭＳ Ｐゴシック" charset="0"/>
                <a:cs typeface="ＭＳ Ｐゴシック" charset="0"/>
              </a:rPr>
              <a:t>fantastic</a:t>
            </a:r>
            <a:r>
              <a:rPr lang="en-US" sz="2000" b="1">
                <a:latin typeface="Calibri" charset="0"/>
                <a:ea typeface="ＭＳ Ｐゴシック" charset="0"/>
                <a:cs typeface="ＭＳ Ｐゴシック" charset="0"/>
              </a:rPr>
              <a:t> </a:t>
            </a:r>
            <a:r>
              <a:rPr lang="en-US" sz="2000">
                <a:latin typeface="Calibri" charset="0"/>
                <a:ea typeface="ＭＳ Ｐゴシック" charset="0"/>
                <a:cs typeface="ＭＳ Ｐゴシック" charset="0"/>
              </a:rPr>
              <a:t> and classified in the topic </a:t>
            </a:r>
            <a:r>
              <a:rPr lang="en-US" sz="2000" b="1">
                <a:latin typeface="Calibri" charset="0"/>
                <a:ea typeface="ＭＳ Ｐゴシック" charset="0"/>
                <a:cs typeface="ＭＳ Ｐゴシック" charset="0"/>
              </a:rPr>
              <a:t>positive</a:t>
            </a:r>
            <a:r>
              <a:rPr lang="en-US" sz="2000">
                <a:latin typeface="Calibri" charset="0"/>
                <a:ea typeface="ＭＳ Ｐゴシック" charset="0"/>
                <a:cs typeface="ＭＳ Ｐゴシック" charset="0"/>
              </a:rPr>
              <a:t> (</a:t>
            </a:r>
            <a:r>
              <a:rPr lang="en-US" sz="2000" b="1" i="1">
                <a:latin typeface="Calibri" charset="0"/>
                <a:ea typeface="ＭＳ Ｐゴシック" charset="0"/>
                <a:cs typeface="ＭＳ Ｐゴシック" charset="0"/>
              </a:rPr>
              <a:t>thumbs-up)</a:t>
            </a:r>
            <a:r>
              <a:rPr lang="en-US" sz="2000">
                <a:latin typeface="Calibri" charset="0"/>
                <a:ea typeface="ＭＳ Ｐゴシック" charset="0"/>
                <a:cs typeface="ＭＳ Ｐゴシック" charset="0"/>
              </a:rPr>
              <a:t>?</a:t>
            </a:r>
          </a:p>
          <a:p>
            <a:pPr lvl="1" eaLnBrk="1" hangingPunct="1">
              <a:lnSpc>
                <a:spcPct val="90000"/>
              </a:lnSpc>
            </a:pPr>
            <a:endParaRPr lang="en-US" sz="2000">
              <a:latin typeface="Calibri" charset="0"/>
              <a:ea typeface="ＭＳ Ｐゴシック" charset="0"/>
            </a:endParaRPr>
          </a:p>
          <a:p>
            <a:pPr lvl="1" eaLnBrk="1" hangingPunct="1">
              <a:lnSpc>
                <a:spcPct val="90000"/>
              </a:lnSpc>
            </a:pPr>
            <a:endParaRPr lang="en-US" sz="2000">
              <a:latin typeface="Calibri" charset="0"/>
              <a:ea typeface="ＭＳ Ｐゴシック" charset="0"/>
            </a:endParaRPr>
          </a:p>
          <a:p>
            <a:pPr marL="0" indent="0" eaLnBrk="1" hangingPunct="1">
              <a:lnSpc>
                <a:spcPct val="90000"/>
              </a:lnSpc>
              <a:buNone/>
            </a:pPr>
            <a:endParaRPr lang="en-US" sz="2000">
              <a:latin typeface="Calibri" charset="0"/>
              <a:ea typeface="ＭＳ Ｐゴシック" charset="0"/>
            </a:endParaRPr>
          </a:p>
          <a:p>
            <a:pPr marL="0" indent="0" eaLnBrk="1" hangingPunct="1">
              <a:lnSpc>
                <a:spcPct val="90000"/>
              </a:lnSpc>
              <a:buNone/>
            </a:pPr>
            <a:endParaRPr lang="en-US" sz="2000">
              <a:latin typeface="Calibri" charset="0"/>
              <a:ea typeface="ＭＳ Ｐゴシック" charset="0"/>
              <a:cs typeface="ＭＳ Ｐゴシック" charset="0"/>
            </a:endParaRPr>
          </a:p>
          <a:p>
            <a:pPr eaLnBrk="1" hangingPunct="1">
              <a:lnSpc>
                <a:spcPct val="90000"/>
              </a:lnSpc>
            </a:pPr>
            <a:r>
              <a:rPr lang="en-US" sz="2000">
                <a:latin typeface="Calibri" charset="0"/>
                <a:ea typeface="ＭＳ Ｐゴシック" charset="0"/>
                <a:cs typeface="ＭＳ Ｐゴシック" charset="0"/>
              </a:rPr>
              <a:t>Zero probabilities cannot be conditioned away, no matter the other evidence!</a:t>
            </a:r>
          </a:p>
        </p:txBody>
      </p:sp>
      <p:graphicFrame>
        <p:nvGraphicFramePr>
          <p:cNvPr id="43011" name="Object 2"/>
          <p:cNvGraphicFramePr>
            <a:graphicFrameLocks noGrp="1" noChangeAspect="1"/>
          </p:cNvGraphicFramePr>
          <p:nvPr>
            <p:ph sz="half" idx="4294967295"/>
          </p:nvPr>
        </p:nvGraphicFramePr>
        <p:xfrm>
          <a:off x="2111376" y="2346325"/>
          <a:ext cx="5508625" cy="854075"/>
        </p:xfrm>
        <a:graphic>
          <a:graphicData uri="http://schemas.openxmlformats.org/presentationml/2006/ole">
            <mc:AlternateContent xmlns:mc="http://schemas.openxmlformats.org/markup-compatibility/2006">
              <mc:Choice xmlns:v="urn:schemas-microsoft-com:vml" Requires="v">
                <p:oleObj name="Equation" r:id="rId2" imgW="3683000" imgH="571500" progId="Equation.3">
                  <p:embed/>
                </p:oleObj>
              </mc:Choice>
              <mc:Fallback>
                <p:oleObj name="Equation" r:id="rId2" imgW="3683000" imgH="571500" progId="Equation.3">
                  <p:embed/>
                  <p:pic>
                    <p:nvPicPr>
                      <p:cNvPr id="43011" name="Object 2"/>
                      <p:cNvPicPr>
                        <a:picLocks noChangeAspect="1" noChangeArrowheads="1"/>
                      </p:cNvPicPr>
                      <p:nvPr/>
                    </p:nvPicPr>
                    <p:blipFill>
                      <a:blip r:embed="rId3"/>
                      <a:srcRect/>
                      <a:stretch>
                        <a:fillRect/>
                      </a:stretch>
                    </p:blipFill>
                    <p:spPr bwMode="auto">
                      <a:xfrm>
                        <a:off x="2111376" y="2346325"/>
                        <a:ext cx="5508625" cy="854075"/>
                      </a:xfrm>
                      <a:prstGeom prst="rect">
                        <a:avLst/>
                      </a:prstGeom>
                      <a:noFill/>
                      <a:ln>
                        <a:noFill/>
                      </a:ln>
                    </p:spPr>
                  </p:pic>
                </p:oleObj>
              </mc:Fallback>
            </mc:AlternateContent>
          </a:graphicData>
        </a:graphic>
      </p:graphicFrame>
      <p:graphicFrame>
        <p:nvGraphicFramePr>
          <p:cNvPr id="43012" name="Object 3"/>
          <p:cNvGraphicFramePr>
            <a:graphicFrameLocks noChangeAspect="1"/>
          </p:cNvGraphicFramePr>
          <p:nvPr/>
        </p:nvGraphicFramePr>
        <p:xfrm>
          <a:off x="2195513" y="4248150"/>
          <a:ext cx="4194175" cy="622300"/>
        </p:xfrm>
        <a:graphic>
          <a:graphicData uri="http://schemas.openxmlformats.org/presentationml/2006/ole">
            <mc:AlternateContent xmlns:mc="http://schemas.openxmlformats.org/markup-compatibility/2006">
              <mc:Choice xmlns:v="urn:schemas-microsoft-com:vml" Requires="v">
                <p:oleObj name="Equation" r:id="rId4" imgW="1968500" imgH="292100" progId="Equation.3">
                  <p:embed/>
                </p:oleObj>
              </mc:Choice>
              <mc:Fallback>
                <p:oleObj name="Equation" r:id="rId4" imgW="1968500" imgH="292100" progId="Equation.3">
                  <p:embed/>
                  <p:pic>
                    <p:nvPicPr>
                      <p:cNvPr id="43012" name="Object 3"/>
                      <p:cNvPicPr>
                        <a:picLocks noChangeAspect="1" noChangeArrowheads="1"/>
                      </p:cNvPicPr>
                      <p:nvPr/>
                    </p:nvPicPr>
                    <p:blipFill>
                      <a:blip r:embed="rId5"/>
                      <a:srcRect/>
                      <a:stretch>
                        <a:fillRect/>
                      </a:stretch>
                    </p:blipFill>
                    <p:spPr bwMode="auto">
                      <a:xfrm>
                        <a:off x="2195513" y="4248150"/>
                        <a:ext cx="4194175" cy="622300"/>
                      </a:xfrm>
                      <a:prstGeom prst="rect">
                        <a:avLst/>
                      </a:prstGeom>
                      <a:noFill/>
                      <a:ln>
                        <a:noFill/>
                      </a:ln>
                      <a:effectLst/>
                    </p:spPr>
                  </p:pic>
                </p:oleObj>
              </mc:Fallback>
            </mc:AlternateContent>
          </a:graphicData>
        </a:graphic>
      </p:graphicFrame>
      <p:sp>
        <p:nvSpPr>
          <p:cNvPr id="43015" name="TextBox 24"/>
          <p:cNvSpPr txBox="1">
            <a:spLocks noChangeArrowheads="1"/>
          </p:cNvSpPr>
          <p:nvPr/>
        </p:nvSpPr>
        <p:spPr bwMode="auto">
          <a:xfrm>
            <a:off x="7620001" y="-67479"/>
            <a:ext cx="1033656"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FBFCFF"/>
                </a:solidFill>
                <a:effectLst/>
                <a:uLnTx/>
                <a:uFillTx/>
                <a:latin typeface="Lucida Sans" charset="0"/>
                <a:ea typeface="ＭＳ Ｐゴシック" charset="0"/>
              </a:rPr>
              <a:t>Sec.13.3</a:t>
            </a:r>
          </a:p>
        </p:txBody>
      </p:sp>
    </p:spTree>
    <p:extLst>
      <p:ext uri="{BB962C8B-B14F-4D97-AF65-F5344CB8AC3E}">
        <p14:creationId xmlns:p14="http://schemas.microsoft.com/office/powerpoint/2010/main" val="171231663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2"/>
          <p:cNvSpPr>
            <a:spLocks noGrp="1" noChangeArrowheads="1"/>
          </p:cNvSpPr>
          <p:nvPr>
            <p:ph type="title"/>
          </p:nvPr>
        </p:nvSpPr>
        <p:spPr>
          <a:xfrm>
            <a:off x="1371600" y="361950"/>
            <a:ext cx="7467600" cy="742950"/>
          </a:xfrm>
        </p:spPr>
        <p:txBody>
          <a:bodyPr>
            <a:normAutofit fontScale="90000"/>
          </a:bodyPr>
          <a:lstStyle/>
          <a:p>
            <a:r>
              <a:rPr lang="en-US"/>
              <a:t>Laplace (add-1) smoothing for Na</a:t>
            </a:r>
            <a:r>
              <a:rPr lang="fr-FR" err="1"/>
              <a:t>ï</a:t>
            </a:r>
            <a:r>
              <a:rPr lang="en-US" err="1"/>
              <a:t>ve</a:t>
            </a:r>
            <a:r>
              <a:rPr lang="en-US"/>
              <a:t> Bayes</a:t>
            </a:r>
          </a:p>
        </p:txBody>
      </p:sp>
      <p:graphicFrame>
        <p:nvGraphicFramePr>
          <p:cNvPr id="11" name="Object 2"/>
          <p:cNvGraphicFramePr>
            <a:graphicFrameLocks noChangeAspect="1"/>
          </p:cNvGraphicFramePr>
          <p:nvPr/>
        </p:nvGraphicFramePr>
        <p:xfrm>
          <a:off x="1306513" y="1581150"/>
          <a:ext cx="4505325" cy="1350963"/>
        </p:xfrm>
        <a:graphic>
          <a:graphicData uri="http://schemas.openxmlformats.org/presentationml/2006/ole">
            <mc:AlternateContent xmlns:mc="http://schemas.openxmlformats.org/markup-compatibility/2006">
              <mc:Choice xmlns:v="urn:schemas-microsoft-com:vml" Requires="v">
                <p:oleObj name="Equation" r:id="rId2" imgW="1905000" imgH="571500" progId="Equation.3">
                  <p:embed/>
                </p:oleObj>
              </mc:Choice>
              <mc:Fallback>
                <p:oleObj name="Equation" r:id="rId2" imgW="1905000" imgH="571500" progId="Equation.3">
                  <p:embed/>
                  <p:pic>
                    <p:nvPicPr>
                      <p:cNvPr id="11" name="Object 2"/>
                      <p:cNvPicPr>
                        <a:picLocks noChangeAspect="1" noChangeArrowheads="1"/>
                      </p:cNvPicPr>
                      <p:nvPr/>
                    </p:nvPicPr>
                    <p:blipFill>
                      <a:blip r:embed="rId3"/>
                      <a:srcRect/>
                      <a:stretch>
                        <a:fillRect/>
                      </a:stretch>
                    </p:blipFill>
                    <p:spPr bwMode="auto">
                      <a:xfrm>
                        <a:off x="1306513" y="1581150"/>
                        <a:ext cx="4505325" cy="1350963"/>
                      </a:xfrm>
                      <a:prstGeom prst="rect">
                        <a:avLst/>
                      </a:prstGeom>
                      <a:noFill/>
                    </p:spPr>
                  </p:pic>
                </p:oleObj>
              </mc:Fallback>
            </mc:AlternateContent>
          </a:graphicData>
        </a:graphic>
      </p:graphicFrame>
      <p:graphicFrame>
        <p:nvGraphicFramePr>
          <p:cNvPr id="9" name="Object 2"/>
          <p:cNvGraphicFramePr>
            <a:graphicFrameLocks noChangeAspect="1"/>
          </p:cNvGraphicFramePr>
          <p:nvPr/>
        </p:nvGraphicFramePr>
        <p:xfrm>
          <a:off x="2508250" y="3176588"/>
          <a:ext cx="3816350" cy="1681162"/>
        </p:xfrm>
        <a:graphic>
          <a:graphicData uri="http://schemas.openxmlformats.org/presentationml/2006/ole">
            <mc:AlternateContent xmlns:mc="http://schemas.openxmlformats.org/markup-compatibility/2006">
              <mc:Choice xmlns:v="urn:schemas-microsoft-com:vml" Requires="v">
                <p:oleObj name="Equation" r:id="rId4" imgW="1612900" imgH="711200" progId="Equation.3">
                  <p:embed/>
                </p:oleObj>
              </mc:Choice>
              <mc:Fallback>
                <p:oleObj name="Equation" r:id="rId4" imgW="1612900" imgH="711200" progId="Equation.3">
                  <p:embed/>
                  <p:pic>
                    <p:nvPicPr>
                      <p:cNvPr id="9" name="Object 2"/>
                      <p:cNvPicPr>
                        <a:picLocks noChangeAspect="1" noChangeArrowheads="1"/>
                      </p:cNvPicPr>
                      <p:nvPr/>
                    </p:nvPicPr>
                    <p:blipFill>
                      <a:blip r:embed="rId5"/>
                      <a:srcRect/>
                      <a:stretch>
                        <a:fillRect/>
                      </a:stretch>
                    </p:blipFill>
                    <p:spPr bwMode="auto">
                      <a:xfrm>
                        <a:off x="2508250" y="3176588"/>
                        <a:ext cx="3816350" cy="1681162"/>
                      </a:xfrm>
                      <a:prstGeom prst="rect">
                        <a:avLst/>
                      </a:prstGeom>
                      <a:noFill/>
                    </p:spPr>
                  </p:pic>
                </p:oleObj>
              </mc:Fallback>
            </mc:AlternateContent>
          </a:graphicData>
        </a:graphic>
      </p:graphicFrame>
      <p:graphicFrame>
        <p:nvGraphicFramePr>
          <p:cNvPr id="10" name="Object 2"/>
          <p:cNvGraphicFramePr>
            <a:graphicFrameLocks noChangeAspect="1"/>
          </p:cNvGraphicFramePr>
          <p:nvPr/>
        </p:nvGraphicFramePr>
        <p:xfrm>
          <a:off x="1311720" y="1579109"/>
          <a:ext cx="4084638" cy="1350963"/>
        </p:xfrm>
        <a:graphic>
          <a:graphicData uri="http://schemas.openxmlformats.org/presentationml/2006/ole">
            <mc:AlternateContent xmlns:mc="http://schemas.openxmlformats.org/markup-compatibility/2006">
              <mc:Choice xmlns:v="urn:schemas-microsoft-com:vml" Requires="v">
                <p:oleObj name="Equation" r:id="rId6" imgW="1727200" imgH="571500" progId="Equation.3">
                  <p:embed/>
                </p:oleObj>
              </mc:Choice>
              <mc:Fallback>
                <p:oleObj name="Equation" r:id="rId6" imgW="1727200" imgH="571500" progId="Equation.3">
                  <p:embed/>
                  <p:pic>
                    <p:nvPicPr>
                      <p:cNvPr id="10" name="Object 2"/>
                      <p:cNvPicPr>
                        <a:picLocks noChangeAspect="1" noChangeArrowheads="1"/>
                      </p:cNvPicPr>
                      <p:nvPr/>
                    </p:nvPicPr>
                    <p:blipFill>
                      <a:blip r:embed="rId7"/>
                      <a:srcRect/>
                      <a:stretch>
                        <a:fillRect/>
                      </a:stretch>
                    </p:blipFill>
                    <p:spPr bwMode="auto">
                      <a:xfrm>
                        <a:off x="1311720" y="1579109"/>
                        <a:ext cx="4084638" cy="1350963"/>
                      </a:xfrm>
                      <a:prstGeom prst="rect">
                        <a:avLst/>
                      </a:prstGeom>
                      <a:noFill/>
                    </p:spPr>
                  </p:pic>
                </p:oleObj>
              </mc:Fallback>
            </mc:AlternateContent>
          </a:graphicData>
        </a:graphic>
      </p:graphicFrame>
    </p:spTree>
    <p:extLst>
      <p:ext uri="{BB962C8B-B14F-4D97-AF65-F5344CB8AC3E}">
        <p14:creationId xmlns:p14="http://schemas.microsoft.com/office/powerpoint/2010/main" val="393292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9874" name="Rectangle 2"/>
          <p:cNvSpPr>
            <a:spLocks noGrp="1" noChangeArrowheads="1"/>
          </p:cNvSpPr>
          <p:nvPr>
            <p:ph type="title"/>
          </p:nvPr>
        </p:nvSpPr>
        <p:spPr>
          <a:xfrm>
            <a:off x="1219200" y="-17150"/>
            <a:ext cx="7772400" cy="857250"/>
          </a:xfrm>
        </p:spPr>
        <p:txBody>
          <a:bodyPr/>
          <a:lstStyle/>
          <a:p>
            <a:r>
              <a:rPr lang="en-US" dirty="0"/>
              <a:t>Who wrote which Federalist papers?</a:t>
            </a:r>
          </a:p>
        </p:txBody>
      </p:sp>
      <p:sp>
        <p:nvSpPr>
          <p:cNvPr id="1359875" name="Rectangle 3"/>
          <p:cNvSpPr>
            <a:spLocks noGrp="1" noChangeArrowheads="1"/>
          </p:cNvSpPr>
          <p:nvPr>
            <p:ph sz="quarter" idx="1"/>
          </p:nvPr>
        </p:nvSpPr>
        <p:spPr>
          <a:xfrm>
            <a:off x="457200" y="1352550"/>
            <a:ext cx="7162800" cy="3086100"/>
          </a:xfrm>
        </p:spPr>
        <p:txBody>
          <a:bodyPr>
            <a:normAutofit/>
          </a:bodyPr>
          <a:lstStyle/>
          <a:p>
            <a:pPr>
              <a:lnSpc>
                <a:spcPct val="110000"/>
              </a:lnSpc>
              <a:spcAft>
                <a:spcPts val="0"/>
              </a:spcAft>
            </a:pPr>
            <a:r>
              <a:rPr lang="en-US" dirty="0"/>
              <a:t>1787-8: anonymous essays try to convince New York to ratify U.S Constitution:  Jay, Madison, Hamilton.  </a:t>
            </a:r>
          </a:p>
          <a:p>
            <a:pPr>
              <a:lnSpc>
                <a:spcPct val="110000"/>
              </a:lnSpc>
              <a:spcAft>
                <a:spcPts val="0"/>
              </a:spcAft>
            </a:pPr>
            <a:r>
              <a:rPr lang="en-US" dirty="0"/>
              <a:t>Authorship of 12 of the letters in dispute</a:t>
            </a:r>
          </a:p>
          <a:p>
            <a:pPr>
              <a:lnSpc>
                <a:spcPct val="110000"/>
              </a:lnSpc>
              <a:spcAft>
                <a:spcPts val="0"/>
              </a:spcAft>
            </a:pPr>
            <a:r>
              <a:rPr lang="en-US" dirty="0"/>
              <a:t>1963: solved by </a:t>
            </a:r>
            <a:r>
              <a:rPr lang="en-US" dirty="0" err="1"/>
              <a:t>Mosteller</a:t>
            </a:r>
            <a:r>
              <a:rPr lang="en-US" dirty="0"/>
              <a:t> and Wallace using Bayesian methods</a:t>
            </a:r>
          </a:p>
          <a:p>
            <a:pPr>
              <a:lnSpc>
                <a:spcPct val="110000"/>
              </a:lnSpc>
              <a:spcAft>
                <a:spcPts val="0"/>
              </a:spcAft>
            </a:pPr>
            <a:endParaRPr lang="en-US" dirty="0"/>
          </a:p>
        </p:txBody>
      </p:sp>
      <p:pic>
        <p:nvPicPr>
          <p:cNvPr id="12" name="Picture 11" descr="370px-Federalist.jpg"/>
          <p:cNvPicPr>
            <a:picLocks noChangeAspect="1"/>
          </p:cNvPicPr>
          <p:nvPr/>
        </p:nvPicPr>
        <p:blipFill>
          <a:blip r:embed="rId2"/>
          <a:stretch>
            <a:fillRect/>
          </a:stretch>
        </p:blipFill>
        <p:spPr>
          <a:xfrm>
            <a:off x="7797800" y="133350"/>
            <a:ext cx="1270000" cy="2059459"/>
          </a:xfrm>
          <a:prstGeom prst="rect">
            <a:avLst/>
          </a:prstGeom>
        </p:spPr>
      </p:pic>
      <p:pic>
        <p:nvPicPr>
          <p:cNvPr id="2" name="Picture 1" descr="220px-James_Madiso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593" y="3714750"/>
            <a:ext cx="907007" cy="1104900"/>
          </a:xfrm>
          <a:prstGeom prst="rect">
            <a:avLst/>
          </a:prstGeom>
        </p:spPr>
      </p:pic>
      <p:pic>
        <p:nvPicPr>
          <p:cNvPr id="3" name="Picture 2" descr="220px-Alexander_Hamilton_portrait_by_John_Trumbull_1806.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3718" y="3657600"/>
            <a:ext cx="947391" cy="1123950"/>
          </a:xfrm>
          <a:prstGeom prst="rect">
            <a:avLst/>
          </a:prstGeom>
        </p:spPr>
      </p:pic>
      <p:sp>
        <p:nvSpPr>
          <p:cNvPr id="4" name="TextBox 3"/>
          <p:cNvSpPr txBox="1"/>
          <p:nvPr/>
        </p:nvSpPr>
        <p:spPr>
          <a:xfrm>
            <a:off x="228600" y="4774168"/>
            <a:ext cx="1626016" cy="369332"/>
          </a:xfrm>
          <a:prstGeom prst="rect">
            <a:avLst/>
          </a:prstGeom>
          <a:noFill/>
        </p:spPr>
        <p:txBody>
          <a:bodyPr wrap="none" rtlCol="0">
            <a:spAutoFit/>
          </a:bodyPr>
          <a:lstStyle/>
          <a:p>
            <a:r>
              <a:rPr lang="en-US" sz="1800" dirty="0">
                <a:latin typeface="+mn-lt"/>
              </a:rPr>
              <a:t>James Madison</a:t>
            </a:r>
          </a:p>
        </p:txBody>
      </p:sp>
      <p:sp>
        <p:nvSpPr>
          <p:cNvPr id="15" name="TextBox 14"/>
          <p:cNvSpPr txBox="1"/>
          <p:nvPr/>
        </p:nvSpPr>
        <p:spPr>
          <a:xfrm>
            <a:off x="4724400" y="4793218"/>
            <a:ext cx="2051726" cy="369332"/>
          </a:xfrm>
          <a:prstGeom prst="rect">
            <a:avLst/>
          </a:prstGeom>
          <a:noFill/>
        </p:spPr>
        <p:txBody>
          <a:bodyPr wrap="none" rtlCol="0">
            <a:spAutoFit/>
          </a:bodyPr>
          <a:lstStyle/>
          <a:p>
            <a:r>
              <a:rPr lang="en-US" sz="1800" dirty="0">
                <a:latin typeface="+mn-lt"/>
              </a:rPr>
              <a:t>Alexander Hamilton</a:t>
            </a:r>
          </a:p>
        </p:txBody>
      </p:sp>
    </p:spTree>
    <p:extLst>
      <p:ext uri="{BB962C8B-B14F-4D97-AF65-F5344CB8AC3E}">
        <p14:creationId xmlns:p14="http://schemas.microsoft.com/office/powerpoint/2010/main" val="24035791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9" name="Rectangle 3"/>
          <p:cNvSpPr>
            <a:spLocks noGrp="1" noChangeArrowheads="1"/>
          </p:cNvSpPr>
          <p:nvPr>
            <p:ph type="title"/>
          </p:nvPr>
        </p:nvSpPr>
        <p:spPr>
          <a:xfrm>
            <a:off x="1219200" y="114300"/>
            <a:ext cx="7772400" cy="857250"/>
          </a:xfrm>
        </p:spPr>
        <p:txBody>
          <a:bodyPr/>
          <a:lstStyle/>
          <a:p>
            <a:r>
              <a:rPr lang="en-US"/>
              <a:t>Multinomial Naïve Bayes: Learning</a:t>
            </a:r>
          </a:p>
        </p:txBody>
      </p:sp>
      <p:sp>
        <p:nvSpPr>
          <p:cNvPr id="52230" name="Rectangle 4"/>
          <p:cNvSpPr>
            <a:spLocks noGrp="1" noChangeArrowheads="1"/>
          </p:cNvSpPr>
          <p:nvPr>
            <p:ph idx="1"/>
          </p:nvPr>
        </p:nvSpPr>
        <p:spPr>
          <a:xfrm>
            <a:off x="152400" y="2132543"/>
            <a:ext cx="4572000" cy="2649007"/>
          </a:xfrm>
        </p:spPr>
        <p:txBody>
          <a:bodyPr/>
          <a:lstStyle/>
          <a:p>
            <a:pPr>
              <a:lnSpc>
                <a:spcPct val="90000"/>
              </a:lnSpc>
            </a:pPr>
            <a:r>
              <a:rPr lang="en-US" sz="2200">
                <a:latin typeface="Calibri"/>
                <a:cs typeface="Calibri"/>
              </a:rPr>
              <a:t>Calculate </a:t>
            </a:r>
            <a:r>
              <a:rPr lang="en-US" sz="2200" i="1">
                <a:latin typeface="Calibri"/>
                <a:cs typeface="Calibri"/>
              </a:rPr>
              <a:t>P</a:t>
            </a:r>
            <a:r>
              <a:rPr lang="en-US" sz="2200">
                <a:latin typeface="Calibri"/>
                <a:cs typeface="Calibri"/>
              </a:rPr>
              <a:t>(</a:t>
            </a:r>
            <a:r>
              <a:rPr lang="en-US" sz="2200" i="1" err="1">
                <a:latin typeface="Calibri"/>
                <a:cs typeface="Calibri"/>
              </a:rPr>
              <a:t>c</a:t>
            </a:r>
            <a:r>
              <a:rPr lang="en-US" sz="2200" i="1" baseline="-25000" err="1">
                <a:latin typeface="Calibri"/>
                <a:cs typeface="Calibri"/>
              </a:rPr>
              <a:t>j</a:t>
            </a:r>
            <a:r>
              <a:rPr lang="en-US" sz="2200">
                <a:latin typeface="Calibri"/>
                <a:cs typeface="Calibri"/>
              </a:rPr>
              <a:t>)</a:t>
            </a:r>
            <a:r>
              <a:rPr lang="en-US" sz="2200" i="1">
                <a:latin typeface="Calibri"/>
                <a:cs typeface="Calibri"/>
              </a:rPr>
              <a:t> </a:t>
            </a:r>
            <a:r>
              <a:rPr lang="en-US" sz="2200">
                <a:latin typeface="Calibri"/>
                <a:cs typeface="Calibri"/>
              </a:rPr>
              <a:t>terms</a:t>
            </a:r>
          </a:p>
          <a:p>
            <a:pPr lvl="1">
              <a:lnSpc>
                <a:spcPct val="90000"/>
              </a:lnSpc>
            </a:pPr>
            <a:r>
              <a:rPr lang="en-US" sz="2000">
                <a:latin typeface="Calibri"/>
                <a:cs typeface="Calibri"/>
              </a:rPr>
              <a:t>For each </a:t>
            </a:r>
            <a:r>
              <a:rPr lang="en-US" sz="2000" i="1" err="1">
                <a:latin typeface="Calibri"/>
                <a:cs typeface="Calibri"/>
              </a:rPr>
              <a:t>c</a:t>
            </a:r>
            <a:r>
              <a:rPr lang="en-US" sz="2000" i="1" baseline="-25000" err="1">
                <a:latin typeface="Calibri"/>
                <a:cs typeface="Calibri"/>
              </a:rPr>
              <a:t>j</a:t>
            </a:r>
            <a:r>
              <a:rPr lang="en-US" sz="2000" i="1" baseline="-25000">
                <a:latin typeface="Calibri"/>
                <a:cs typeface="Calibri"/>
              </a:rPr>
              <a:t> </a:t>
            </a:r>
            <a:r>
              <a:rPr lang="en-US" sz="2000">
                <a:latin typeface="Calibri"/>
                <a:cs typeface="Calibri"/>
              </a:rPr>
              <a:t>in </a:t>
            </a:r>
            <a:r>
              <a:rPr lang="en-US" sz="2000" i="1">
                <a:latin typeface="Calibri"/>
                <a:cs typeface="Calibri"/>
              </a:rPr>
              <a:t>C</a:t>
            </a:r>
            <a:r>
              <a:rPr lang="en-US" sz="2000">
                <a:latin typeface="Calibri"/>
                <a:cs typeface="Calibri"/>
              </a:rPr>
              <a:t> do</a:t>
            </a:r>
          </a:p>
          <a:p>
            <a:pPr marL="800100" lvl="2" indent="0">
              <a:lnSpc>
                <a:spcPct val="90000"/>
              </a:lnSpc>
              <a:buNone/>
            </a:pPr>
            <a:r>
              <a:rPr lang="en-US" i="1">
                <a:latin typeface="Calibri"/>
                <a:cs typeface="Calibri"/>
              </a:rPr>
              <a:t> </a:t>
            </a:r>
            <a:r>
              <a:rPr lang="en-US" i="1" err="1">
                <a:latin typeface="Calibri"/>
                <a:cs typeface="Calibri"/>
              </a:rPr>
              <a:t>docs</a:t>
            </a:r>
            <a:r>
              <a:rPr lang="en-US" i="1" baseline="-25000" err="1">
                <a:latin typeface="Calibri"/>
                <a:cs typeface="Calibri"/>
              </a:rPr>
              <a:t>j</a:t>
            </a:r>
            <a:r>
              <a:rPr lang="en-US" i="1">
                <a:latin typeface="Calibri"/>
                <a:cs typeface="Calibri"/>
              </a:rPr>
              <a:t> </a:t>
            </a:r>
            <a:r>
              <a:rPr lang="en-US">
                <a:latin typeface="Calibri"/>
                <a:cs typeface="Calibri"/>
                <a:sym typeface="Symbol" charset="2"/>
              </a:rPr>
              <a:t></a:t>
            </a:r>
            <a:r>
              <a:rPr lang="en-US" i="1">
                <a:latin typeface="Calibri"/>
                <a:cs typeface="Calibri"/>
                <a:sym typeface="Symbol" charset="2"/>
              </a:rPr>
              <a:t> </a:t>
            </a:r>
            <a:r>
              <a:rPr lang="en-US">
                <a:latin typeface="Calibri"/>
                <a:cs typeface="Calibri"/>
                <a:sym typeface="Symbol" charset="2"/>
              </a:rPr>
              <a:t>all docs with  class =</a:t>
            </a:r>
            <a:r>
              <a:rPr lang="en-US" i="1" err="1">
                <a:latin typeface="Calibri"/>
                <a:cs typeface="Calibri"/>
              </a:rPr>
              <a:t>c</a:t>
            </a:r>
            <a:r>
              <a:rPr lang="en-US" i="1" baseline="-25000" err="1">
                <a:latin typeface="Calibri"/>
                <a:cs typeface="Calibri"/>
              </a:rPr>
              <a:t>j</a:t>
            </a:r>
            <a:endParaRPr lang="en-US" i="1" baseline="-25000">
              <a:latin typeface="Calibri"/>
              <a:cs typeface="Calibri"/>
            </a:endParaRPr>
          </a:p>
          <a:p>
            <a:pPr>
              <a:spcBef>
                <a:spcPts val="0"/>
              </a:spcBef>
            </a:pPr>
            <a:endParaRPr lang="en-US" sz="2200">
              <a:latin typeface="Calibri"/>
              <a:cs typeface="Calibri"/>
            </a:endParaRPr>
          </a:p>
        </p:txBody>
      </p:sp>
      <p:graphicFrame>
        <p:nvGraphicFramePr>
          <p:cNvPr id="52226" name="Object 2"/>
          <p:cNvGraphicFramePr>
            <a:graphicFrameLocks noChangeAspect="1"/>
          </p:cNvGraphicFramePr>
          <p:nvPr/>
        </p:nvGraphicFramePr>
        <p:xfrm>
          <a:off x="5233147" y="3486150"/>
          <a:ext cx="3606053" cy="785935"/>
        </p:xfrm>
        <a:graphic>
          <a:graphicData uri="http://schemas.openxmlformats.org/presentationml/2006/ole">
            <mc:AlternateContent xmlns:mc="http://schemas.openxmlformats.org/markup-compatibility/2006">
              <mc:Choice xmlns:v="urn:schemas-microsoft-com:vml" Requires="v">
                <p:oleObj name="Equation" r:id="rId2" imgW="1981200" imgH="431800" progId="Equation.3">
                  <p:embed/>
                </p:oleObj>
              </mc:Choice>
              <mc:Fallback>
                <p:oleObj name="Equation" r:id="rId2" imgW="1981200" imgH="431800" progId="Equation.3">
                  <p:embed/>
                  <p:pic>
                    <p:nvPicPr>
                      <p:cNvPr id="52226" name="Object 2"/>
                      <p:cNvPicPr>
                        <a:picLocks noChangeAspect="1" noChangeArrowheads="1"/>
                      </p:cNvPicPr>
                      <p:nvPr/>
                    </p:nvPicPr>
                    <p:blipFill>
                      <a:blip r:embed="rId3"/>
                      <a:srcRect/>
                      <a:stretch>
                        <a:fillRect/>
                      </a:stretch>
                    </p:blipFill>
                    <p:spPr bwMode="auto">
                      <a:xfrm>
                        <a:off x="5233147" y="3486150"/>
                        <a:ext cx="3606053" cy="785935"/>
                      </a:xfrm>
                      <a:prstGeom prst="rect">
                        <a:avLst/>
                      </a:prstGeom>
                      <a:noFill/>
                    </p:spPr>
                  </p:pic>
                </p:oleObj>
              </mc:Fallback>
            </mc:AlternateContent>
          </a:graphicData>
        </a:graphic>
      </p:graphicFrame>
      <p:graphicFrame>
        <p:nvGraphicFramePr>
          <p:cNvPr id="52227" name="Object 3"/>
          <p:cNvGraphicFramePr>
            <a:graphicFrameLocks noChangeAspect="1"/>
          </p:cNvGraphicFramePr>
          <p:nvPr/>
        </p:nvGraphicFramePr>
        <p:xfrm>
          <a:off x="1066800" y="3257550"/>
          <a:ext cx="3200400" cy="742122"/>
        </p:xfrm>
        <a:graphic>
          <a:graphicData uri="http://schemas.openxmlformats.org/presentationml/2006/ole">
            <mc:AlternateContent xmlns:mc="http://schemas.openxmlformats.org/markup-compatibility/2006">
              <mc:Choice xmlns:v="urn:schemas-microsoft-com:vml" Requires="v">
                <p:oleObj name="Equation" r:id="rId4" imgW="1752600" imgH="406400" progId="Equation.3">
                  <p:embed/>
                </p:oleObj>
              </mc:Choice>
              <mc:Fallback>
                <p:oleObj name="Equation" r:id="rId4" imgW="1752600" imgH="406400" progId="Equation.3">
                  <p:embed/>
                  <p:pic>
                    <p:nvPicPr>
                      <p:cNvPr id="52227" name="Object 3"/>
                      <p:cNvPicPr>
                        <a:picLocks noChangeAspect="1" noChangeArrowheads="1"/>
                      </p:cNvPicPr>
                      <p:nvPr/>
                    </p:nvPicPr>
                    <p:blipFill>
                      <a:blip r:embed="rId5"/>
                      <a:srcRect/>
                      <a:stretch>
                        <a:fillRect/>
                      </a:stretch>
                    </p:blipFill>
                    <p:spPr bwMode="auto">
                      <a:xfrm>
                        <a:off x="1066800" y="3257550"/>
                        <a:ext cx="3200400" cy="742122"/>
                      </a:xfrm>
                      <a:prstGeom prst="rect">
                        <a:avLst/>
                      </a:prstGeom>
                      <a:noFill/>
                    </p:spPr>
                  </p:pic>
                </p:oleObj>
              </mc:Fallback>
            </mc:AlternateContent>
          </a:graphicData>
        </a:graphic>
      </p:graphicFrame>
      <p:sp>
        <p:nvSpPr>
          <p:cNvPr id="8" name="Rectangle 4"/>
          <p:cNvSpPr txBox="1">
            <a:spLocks noChangeArrowheads="1"/>
          </p:cNvSpPr>
          <p:nvPr/>
        </p:nvSpPr>
        <p:spPr bwMode="auto">
          <a:xfrm>
            <a:off x="4038600" y="2114550"/>
            <a:ext cx="5791200" cy="15240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342900" marR="0" lvl="0" indent="-342900" algn="l" defTabSz="914400" rtl="0" eaLnBrk="1" fontAlgn="base" latinLnBrk="0" hangingPunct="1">
              <a:lnSpc>
                <a:spcPct val="100000"/>
              </a:lnSpc>
              <a:spcBef>
                <a:spcPts val="0"/>
              </a:spcBef>
              <a:spcAft>
                <a:spcPct val="0"/>
              </a:spcAft>
              <a:buClr>
                <a:srgbClr val="CC0000"/>
              </a:buClr>
              <a:buSzTx/>
              <a:buFont typeface="Times" charset="0"/>
              <a:buChar char="•"/>
              <a:tabLst/>
              <a:defRPr/>
            </a:pP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Calculate </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P</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err="1">
                <a:ln>
                  <a:noFill/>
                </a:ln>
                <a:solidFill>
                  <a:srgbClr val="000000"/>
                </a:solidFill>
                <a:effectLst/>
                <a:uLnTx/>
                <a:uFillTx/>
                <a:latin typeface="Calibri"/>
                <a:ea typeface="ＭＳ Ｐゴシック" pitchFamily="-65" charset="-128"/>
                <a:cs typeface="Calibri"/>
              </a:rPr>
              <a:t>w</a:t>
            </a:r>
            <a:r>
              <a:rPr kumimoji="0" lang="en-US" sz="2200" b="0" i="1" u="none" strike="noStrike" kern="1200" cap="none" spc="0" normalizeH="0" baseline="-25000" noProof="0" err="1">
                <a:ln>
                  <a:noFill/>
                </a:ln>
                <a:solidFill>
                  <a:srgbClr val="000000"/>
                </a:solidFill>
                <a:effectLst/>
                <a:uLnTx/>
                <a:uFillTx/>
                <a:latin typeface="Calibri"/>
                <a:ea typeface="ＭＳ Ｐゴシック" pitchFamily="-65" charset="-128"/>
                <a:cs typeface="Calibri"/>
              </a:rPr>
              <a:t>k</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1" u="none" strike="noStrike" kern="1200" cap="none" spc="0" normalizeH="0" baseline="0" noProof="0" err="1">
                <a:ln>
                  <a:noFill/>
                </a:ln>
                <a:solidFill>
                  <a:srgbClr val="000000"/>
                </a:solidFill>
                <a:effectLst/>
                <a:uLnTx/>
                <a:uFillTx/>
                <a:latin typeface="Calibri"/>
                <a:ea typeface="ＭＳ Ｐゴシック" pitchFamily="-65" charset="-128"/>
                <a:cs typeface="Calibri"/>
              </a:rPr>
              <a:t>c</a:t>
            </a:r>
            <a:r>
              <a:rPr kumimoji="0" lang="en-US" sz="2200" b="0" i="1" u="none" strike="noStrike" kern="1200" cap="none" spc="0" normalizeH="0" baseline="-25000" noProof="0" err="1">
                <a:ln>
                  <a:noFill/>
                </a:ln>
                <a:solidFill>
                  <a:srgbClr val="000000"/>
                </a:solidFill>
                <a:effectLst/>
                <a:uLnTx/>
                <a:uFillTx/>
                <a:latin typeface="Calibri"/>
                <a:ea typeface="ＭＳ Ｐゴシック" pitchFamily="-65" charset="-128"/>
                <a:cs typeface="Calibri"/>
              </a:rPr>
              <a:t>j</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terms</a:t>
            </a:r>
          </a:p>
          <a:p>
            <a:pPr marL="685800" marR="0" lvl="1"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Text</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sym typeface="Symbol" charset="2"/>
              </a:rPr>
              <a:t> single doc containing all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docs</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endPar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endParaRPr>
          </a:p>
          <a:p>
            <a:pPr marL="685800" marR="0" lvl="1"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For</a:t>
            </a:r>
            <a:r>
              <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each word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w</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in </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Vocabulary</a:t>
            </a:r>
          </a:p>
          <a:p>
            <a:pPr marL="800100" marR="0" lvl="2" indent="0" algn="l" defTabSz="914400" rtl="0" eaLnBrk="1" fontAlgn="base" latinLnBrk="0" hangingPunct="1">
              <a:lnSpc>
                <a:spcPct val="100000"/>
              </a:lnSpc>
              <a:spcBef>
                <a:spcPts val="0"/>
              </a:spcBef>
              <a:spcAft>
                <a:spcPct val="0"/>
              </a:spcAft>
              <a:buClr>
                <a:srgbClr val="CC0000"/>
              </a:buClr>
              <a:buSzTx/>
              <a:buFont typeface="Times" charset="0"/>
              <a:buNone/>
              <a:tabLst/>
              <a:defRPr/>
            </a:pP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n</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sym typeface="Symbol" charset="2"/>
              </a:rPr>
              <a:t> # of occurrences of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sym typeface="Symbol" charset="2"/>
              </a:rPr>
              <a:t>w</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in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Text</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endPar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endParaRPr>
          </a:p>
        </p:txBody>
      </p:sp>
      <p:sp>
        <p:nvSpPr>
          <p:cNvPr id="9" name="Rectangle 4"/>
          <p:cNvSpPr txBox="1">
            <a:spLocks noChangeArrowheads="1"/>
          </p:cNvSpPr>
          <p:nvPr/>
        </p:nvSpPr>
        <p:spPr bwMode="auto">
          <a:xfrm>
            <a:off x="152400" y="1581150"/>
            <a:ext cx="5410200" cy="3810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342900" marR="0" lvl="0" indent="-342900" algn="l" defTabSz="914400" rtl="0" eaLnBrk="1" fontAlgn="base" latinLnBrk="0" hangingPunct="1">
              <a:lnSpc>
                <a:spcPct val="90000"/>
              </a:lnSpc>
              <a:spcBef>
                <a:spcPct val="20000"/>
              </a:spcBef>
              <a:spcAft>
                <a:spcPct val="0"/>
              </a:spcAft>
              <a:buClr>
                <a:srgbClr val="CC0000"/>
              </a:buClr>
              <a:buSzTx/>
              <a:buFont typeface="Times" charset="0"/>
              <a:buChar char="•"/>
              <a:tabLst/>
              <a:defRPr/>
            </a:pPr>
            <a:r>
              <a:rPr kumimoji="0" lang="en-US" sz="2200" b="0" i="0" u="none" strike="noStrike" kern="1200" cap="none" spc="0" normalizeH="0" baseline="0" noProof="0">
                <a:ln>
                  <a:noFill/>
                </a:ln>
                <a:solidFill>
                  <a:srgbClr val="000000"/>
                </a:solidFill>
                <a:effectLst/>
                <a:uLnTx/>
                <a:uFillTx/>
                <a:latin typeface="Calibri" charset="0"/>
                <a:ea typeface="ＭＳ Ｐゴシック" pitchFamily="-65" charset="-128"/>
              </a:rPr>
              <a:t>From training corpus, extract </a:t>
            </a:r>
            <a:r>
              <a:rPr kumimoji="0" lang="en-US" sz="2200" b="0" i="1" u="none" strike="noStrike" kern="1200" cap="none" spc="0" normalizeH="0" baseline="0" noProof="0">
                <a:ln>
                  <a:noFill/>
                </a:ln>
                <a:solidFill>
                  <a:srgbClr val="000000"/>
                </a:solidFill>
                <a:effectLst/>
                <a:uLnTx/>
                <a:uFillTx/>
                <a:latin typeface="Times New Roman" charset="0"/>
                <a:ea typeface="ＭＳ Ｐゴシック" pitchFamily="-65" charset="-128"/>
              </a:rPr>
              <a:t>Vocabulary</a:t>
            </a:r>
            <a:endParaRPr kumimoji="0" lang="en-US" sz="2200" b="0" i="0" u="none" strike="noStrike" kern="1200" cap="none" spc="0" normalizeH="0" baseline="0" noProof="0">
              <a:ln>
                <a:noFill/>
              </a:ln>
              <a:solidFill>
                <a:srgbClr val="000000"/>
              </a:solidFill>
              <a:effectLst/>
              <a:uLnTx/>
              <a:uFillTx/>
              <a:latin typeface="Calibri" charset="0"/>
              <a:ea typeface="ＭＳ Ｐゴシック" pitchFamily="-65" charset="-128"/>
            </a:endParaRPr>
          </a:p>
        </p:txBody>
      </p:sp>
    </p:spTree>
    <p:extLst>
      <p:ext uri="{BB962C8B-B14F-4D97-AF65-F5344CB8AC3E}">
        <p14:creationId xmlns:p14="http://schemas.microsoft.com/office/powerpoint/2010/main" val="35267846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23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23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223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22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22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1ED69B3-D5B3-574F-9818-F323E76C17EE}"/>
              </a:ext>
            </a:extLst>
          </p:cNvPr>
          <p:cNvSpPr>
            <a:spLocks noGrp="1"/>
          </p:cNvSpPr>
          <p:nvPr>
            <p:ph type="title"/>
          </p:nvPr>
        </p:nvSpPr>
        <p:spPr/>
        <p:txBody>
          <a:bodyPr/>
          <a:lstStyle/>
          <a:p>
            <a:r>
              <a:rPr lang="en-US"/>
              <a:t>Unknown words</a:t>
            </a:r>
          </a:p>
        </p:txBody>
      </p:sp>
      <p:sp>
        <p:nvSpPr>
          <p:cNvPr id="8" name="Content Placeholder 7">
            <a:extLst>
              <a:ext uri="{FF2B5EF4-FFF2-40B4-BE49-F238E27FC236}">
                <a16:creationId xmlns:a16="http://schemas.microsoft.com/office/drawing/2014/main" id="{273B1AD8-BC8F-A14C-8CC2-168C9A3E2FEB}"/>
              </a:ext>
            </a:extLst>
          </p:cNvPr>
          <p:cNvSpPr>
            <a:spLocks noGrp="1"/>
          </p:cNvSpPr>
          <p:nvPr>
            <p:ph idx="1"/>
          </p:nvPr>
        </p:nvSpPr>
        <p:spPr>
          <a:xfrm>
            <a:off x="822960" y="1200150"/>
            <a:ext cx="8016240" cy="3823648"/>
          </a:xfrm>
        </p:spPr>
        <p:txBody>
          <a:bodyPr>
            <a:normAutofit fontScale="92500" lnSpcReduction="10000"/>
          </a:bodyPr>
          <a:lstStyle/>
          <a:p>
            <a:r>
              <a:rPr lang="en-US" dirty="0"/>
              <a:t>What about unknown words</a:t>
            </a:r>
          </a:p>
          <a:p>
            <a:pPr lvl="1"/>
            <a:r>
              <a:rPr lang="en-US" dirty="0"/>
              <a:t>that appear in our test data </a:t>
            </a:r>
          </a:p>
          <a:p>
            <a:pPr lvl="1"/>
            <a:r>
              <a:rPr lang="en-US" dirty="0"/>
              <a:t>but not in our training data or vocabulary?</a:t>
            </a:r>
          </a:p>
          <a:p>
            <a:r>
              <a:rPr lang="en-US" dirty="0"/>
              <a:t>We </a:t>
            </a:r>
            <a:r>
              <a:rPr lang="en-US" b="1" dirty="0"/>
              <a:t>ignore</a:t>
            </a:r>
            <a:r>
              <a:rPr lang="en-US" dirty="0"/>
              <a:t> them</a:t>
            </a:r>
          </a:p>
          <a:p>
            <a:pPr lvl="1"/>
            <a:r>
              <a:rPr lang="en-US" dirty="0"/>
              <a:t>Remove them from the test document!</a:t>
            </a:r>
          </a:p>
          <a:p>
            <a:pPr lvl="1"/>
            <a:r>
              <a:rPr lang="en-US" dirty="0"/>
              <a:t>Pretend they weren't there!</a:t>
            </a:r>
          </a:p>
          <a:p>
            <a:pPr lvl="1"/>
            <a:r>
              <a:rPr lang="en-US" dirty="0"/>
              <a:t>Don't include any probability for them at all!</a:t>
            </a:r>
          </a:p>
          <a:p>
            <a:r>
              <a:rPr lang="en-US" dirty="0"/>
              <a:t>Why don't we build an unknown word model?</a:t>
            </a:r>
          </a:p>
          <a:p>
            <a:pPr lvl="1"/>
            <a:r>
              <a:rPr lang="en-US" dirty="0"/>
              <a:t>It doesn't help: knowing which class has more unknown words is not generally helpful!</a:t>
            </a:r>
          </a:p>
          <a:p>
            <a:endParaRPr lang="en-US" dirty="0"/>
          </a:p>
        </p:txBody>
      </p:sp>
    </p:spTree>
    <p:extLst>
      <p:ext uri="{BB962C8B-B14F-4D97-AF65-F5344CB8AC3E}">
        <p14:creationId xmlns:p14="http://schemas.microsoft.com/office/powerpoint/2010/main" val="2649329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11A0F-A7E2-5F4E-AF6A-7166F8DB212F}"/>
              </a:ext>
            </a:extLst>
          </p:cNvPr>
          <p:cNvSpPr>
            <a:spLocks noGrp="1"/>
          </p:cNvSpPr>
          <p:nvPr>
            <p:ph type="title"/>
          </p:nvPr>
        </p:nvSpPr>
        <p:spPr/>
        <p:txBody>
          <a:bodyPr/>
          <a:lstStyle/>
          <a:p>
            <a:r>
              <a:rPr lang="en-US"/>
              <a:t>Stop words</a:t>
            </a:r>
          </a:p>
        </p:txBody>
      </p:sp>
      <p:sp>
        <p:nvSpPr>
          <p:cNvPr id="3" name="Content Placeholder 2">
            <a:extLst>
              <a:ext uri="{FF2B5EF4-FFF2-40B4-BE49-F238E27FC236}">
                <a16:creationId xmlns:a16="http://schemas.microsoft.com/office/drawing/2014/main" id="{0D25C8EB-58F8-3245-846E-B538A745351C}"/>
              </a:ext>
            </a:extLst>
          </p:cNvPr>
          <p:cNvSpPr>
            <a:spLocks noGrp="1"/>
          </p:cNvSpPr>
          <p:nvPr>
            <p:ph idx="1"/>
          </p:nvPr>
        </p:nvSpPr>
        <p:spPr>
          <a:xfrm>
            <a:off x="822960" y="1200150"/>
            <a:ext cx="7940040" cy="3733800"/>
          </a:xfrm>
        </p:spPr>
        <p:txBody>
          <a:bodyPr>
            <a:normAutofit/>
          </a:bodyPr>
          <a:lstStyle/>
          <a:p>
            <a:r>
              <a:rPr lang="en-US"/>
              <a:t>Some systems ignore stop words</a:t>
            </a:r>
          </a:p>
          <a:p>
            <a:pPr lvl="1"/>
            <a:r>
              <a:rPr lang="en-US" b="1" dirty="0"/>
              <a:t>Stop words:</a:t>
            </a:r>
            <a:r>
              <a:rPr lang="en-US" dirty="0"/>
              <a:t> very frequent words like </a:t>
            </a:r>
            <a:r>
              <a:rPr lang="en-US" i="1" dirty="0"/>
              <a:t>the </a:t>
            </a:r>
            <a:r>
              <a:rPr lang="en-US" dirty="0"/>
              <a:t>and </a:t>
            </a:r>
            <a:r>
              <a:rPr lang="en-US" i="1" dirty="0"/>
              <a:t>a</a:t>
            </a:r>
            <a:r>
              <a:rPr lang="en-US" dirty="0"/>
              <a:t>.</a:t>
            </a:r>
          </a:p>
          <a:p>
            <a:pPr lvl="2"/>
            <a:r>
              <a:rPr lang="en-US" dirty="0"/>
              <a:t>Sort the vocabulary by word frequency in training set</a:t>
            </a:r>
          </a:p>
          <a:p>
            <a:pPr lvl="2"/>
            <a:r>
              <a:rPr lang="en-US" dirty="0"/>
              <a:t>Call the top 10 or 50 words the </a:t>
            </a:r>
            <a:r>
              <a:rPr lang="en-US" b="1" dirty="0" err="1"/>
              <a:t>stopword</a:t>
            </a:r>
            <a:r>
              <a:rPr lang="en-US" b="1" dirty="0"/>
              <a:t> list</a:t>
            </a:r>
            <a:r>
              <a:rPr lang="en-US" dirty="0"/>
              <a:t>.</a:t>
            </a:r>
          </a:p>
          <a:p>
            <a:pPr lvl="2"/>
            <a:r>
              <a:rPr lang="en-US" dirty="0"/>
              <a:t>Remove all stop words from both training and test sets</a:t>
            </a:r>
          </a:p>
          <a:p>
            <a:pPr lvl="3"/>
            <a:r>
              <a:rPr lang="en-US" sz="1800" dirty="0"/>
              <a:t>As if they were never there!</a:t>
            </a:r>
          </a:p>
          <a:p>
            <a:r>
              <a:rPr lang="en-US" dirty="0"/>
              <a:t>But removing stop words doesn't usually help</a:t>
            </a:r>
          </a:p>
          <a:p>
            <a:pPr marL="458788" lvl="1" indent="-279400">
              <a:buFont typeface="Arial" panose="020B0604020202020204" pitchFamily="34" charset="0"/>
              <a:buChar char="•"/>
            </a:pPr>
            <a:r>
              <a:rPr lang="en-US" dirty="0"/>
              <a:t>So in practice most NB algorithms use </a:t>
            </a:r>
            <a:r>
              <a:rPr lang="en-US" b="1" dirty="0"/>
              <a:t>all</a:t>
            </a:r>
            <a:r>
              <a:rPr lang="en-US" dirty="0"/>
              <a:t> words and </a:t>
            </a:r>
            <a:r>
              <a:rPr lang="en-US" b="1" dirty="0"/>
              <a:t>don't</a:t>
            </a:r>
            <a:r>
              <a:rPr lang="en-US" dirty="0"/>
              <a:t> use </a:t>
            </a:r>
            <a:r>
              <a:rPr lang="en-US" dirty="0" err="1"/>
              <a:t>stopword</a:t>
            </a:r>
            <a:r>
              <a:rPr lang="en-US" dirty="0"/>
              <a:t> lists</a:t>
            </a:r>
          </a:p>
          <a:p>
            <a:endParaRPr lang="en-US" dirty="0"/>
          </a:p>
        </p:txBody>
      </p:sp>
    </p:spTree>
    <p:extLst>
      <p:ext uri="{BB962C8B-B14F-4D97-AF65-F5344CB8AC3E}">
        <p14:creationId xmlns:p14="http://schemas.microsoft.com/office/powerpoint/2010/main" val="1665313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p:txBody>
          <a:bodyPr/>
          <a:lstStyle/>
          <a:p>
            <a:pPr eaLnBrk="1" hangingPunct="1">
              <a:buFont typeface="Times" charset="0"/>
              <a:buNone/>
            </a:pPr>
            <a:r>
              <a:rPr lang="en-US" sz="3600">
                <a:solidFill>
                  <a:srgbClr val="A4001D"/>
                </a:solidFill>
                <a:latin typeface="Calibri"/>
                <a:ea typeface="ＭＳ Ｐゴシック" charset="0"/>
                <a:cs typeface="Calibri"/>
              </a:rPr>
              <a:t>Na</a:t>
            </a:r>
            <a:r>
              <a:rPr lang="fr-FR" sz="3600">
                <a:solidFill>
                  <a:srgbClr val="A4001D"/>
                </a:solidFill>
                <a:latin typeface="Calibri"/>
                <a:ea typeface="ＭＳ Ｐゴシック" charset="0"/>
                <a:cs typeface="Calibri"/>
              </a:rPr>
              <a:t>i</a:t>
            </a:r>
            <a:r>
              <a:rPr lang="en-US" sz="3600" err="1">
                <a:solidFill>
                  <a:srgbClr val="A4001D"/>
                </a:solidFill>
                <a:latin typeface="Calibri"/>
                <a:ea typeface="ＭＳ Ｐゴシック" charset="0"/>
                <a:cs typeface="Calibri"/>
              </a:rPr>
              <a:t>ve</a:t>
            </a:r>
            <a:r>
              <a:rPr lang="en-US" sz="3600">
                <a:solidFill>
                  <a:srgbClr val="A4001D"/>
                </a:solidFill>
                <a:latin typeface="Calibri"/>
                <a:ea typeface="ＭＳ Ｐゴシック" charset="0"/>
                <a:cs typeface="Calibri"/>
              </a:rPr>
              <a:t> Bayes: Learning</a:t>
            </a:r>
          </a:p>
        </p:txBody>
      </p:sp>
      <p:sp>
        <p:nvSpPr>
          <p:cNvPr id="2" name="Text Placeholder 1">
            <a:extLst>
              <a:ext uri="{FF2B5EF4-FFF2-40B4-BE49-F238E27FC236}">
                <a16:creationId xmlns:a16="http://schemas.microsoft.com/office/drawing/2014/main" id="{9C167A12-E07B-5D44-9669-819EA8160710}"/>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196060905"/>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81400" y="222885"/>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Sentiment and Binary Naive Bayes</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46060015"/>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1F366-EA60-144D-9EFD-B2540B1C9ED3}"/>
              </a:ext>
            </a:extLst>
          </p:cNvPr>
          <p:cNvSpPr>
            <a:spLocks noGrp="1"/>
          </p:cNvSpPr>
          <p:nvPr>
            <p:ph type="title"/>
          </p:nvPr>
        </p:nvSpPr>
        <p:spPr/>
        <p:txBody>
          <a:bodyPr/>
          <a:lstStyle/>
          <a:p>
            <a:r>
              <a:rPr lang="en-US"/>
              <a:t>Let's do a worked sentiment example!</a:t>
            </a:r>
          </a:p>
        </p:txBody>
      </p:sp>
      <p:sp>
        <p:nvSpPr>
          <p:cNvPr id="3" name="Content Placeholder 2">
            <a:extLst>
              <a:ext uri="{FF2B5EF4-FFF2-40B4-BE49-F238E27FC236}">
                <a16:creationId xmlns:a16="http://schemas.microsoft.com/office/drawing/2014/main" id="{0F40D8E0-787B-8747-89C6-D584483AD7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8C48AB5-3053-DF4B-B24B-062F6E90EE43}"/>
              </a:ext>
            </a:extLst>
          </p:cNvPr>
          <p:cNvPicPr>
            <a:picLocks noChangeAspect="1"/>
          </p:cNvPicPr>
          <p:nvPr/>
        </p:nvPicPr>
        <p:blipFill>
          <a:blip r:embed="rId2"/>
          <a:stretch>
            <a:fillRect/>
          </a:stretch>
        </p:blipFill>
        <p:spPr>
          <a:xfrm>
            <a:off x="609600" y="1186180"/>
            <a:ext cx="8362278" cy="3352800"/>
          </a:xfrm>
          <a:prstGeom prst="rect">
            <a:avLst/>
          </a:prstGeom>
        </p:spPr>
      </p:pic>
    </p:spTree>
    <p:extLst>
      <p:ext uri="{BB962C8B-B14F-4D97-AF65-F5344CB8AC3E}">
        <p14:creationId xmlns:p14="http://schemas.microsoft.com/office/powerpoint/2010/main" val="33806986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1F366-EA60-144D-9EFD-B2540B1C9ED3}"/>
              </a:ext>
            </a:extLst>
          </p:cNvPr>
          <p:cNvSpPr>
            <a:spLocks noGrp="1"/>
          </p:cNvSpPr>
          <p:nvPr>
            <p:ph type="title"/>
          </p:nvPr>
        </p:nvSpPr>
        <p:spPr>
          <a:xfrm>
            <a:off x="457200" y="19477"/>
            <a:ext cx="8458200" cy="680397"/>
          </a:xfrm>
        </p:spPr>
        <p:txBody>
          <a:bodyPr>
            <a:normAutofit fontScale="90000"/>
          </a:bodyPr>
          <a:lstStyle/>
          <a:p>
            <a:r>
              <a:rPr lang="en-US" dirty="0"/>
              <a:t>A worked sentiment example with add-1 smoothing</a:t>
            </a:r>
          </a:p>
        </p:txBody>
      </p:sp>
      <p:sp>
        <p:nvSpPr>
          <p:cNvPr id="3" name="Content Placeholder 2">
            <a:extLst>
              <a:ext uri="{FF2B5EF4-FFF2-40B4-BE49-F238E27FC236}">
                <a16:creationId xmlns:a16="http://schemas.microsoft.com/office/drawing/2014/main" id="{0F40D8E0-787B-8747-89C6-D584483AD781}"/>
              </a:ext>
            </a:extLst>
          </p:cNvPr>
          <p:cNvSpPr>
            <a:spLocks noGrp="1"/>
          </p:cNvSpPr>
          <p:nvPr>
            <p:ph idx="1"/>
          </p:nvPr>
        </p:nvSpPr>
        <p:spPr>
          <a:xfrm>
            <a:off x="822961" y="1200150"/>
            <a:ext cx="5958840" cy="3429000"/>
          </a:xfrm>
        </p:spPr>
        <p:txBody>
          <a:bodyPr/>
          <a:lstStyle/>
          <a:p>
            <a:endParaRPr lang="en-US" dirty="0"/>
          </a:p>
        </p:txBody>
      </p:sp>
      <p:pic>
        <p:nvPicPr>
          <p:cNvPr id="5" name="Picture 4">
            <a:extLst>
              <a:ext uri="{FF2B5EF4-FFF2-40B4-BE49-F238E27FC236}">
                <a16:creationId xmlns:a16="http://schemas.microsoft.com/office/drawing/2014/main" id="{28C48AB5-3053-DF4B-B24B-062F6E90EE43}"/>
              </a:ext>
            </a:extLst>
          </p:cNvPr>
          <p:cNvPicPr>
            <a:picLocks noChangeAspect="1"/>
          </p:cNvPicPr>
          <p:nvPr/>
        </p:nvPicPr>
        <p:blipFill>
          <a:blip r:embed="rId2"/>
          <a:stretch>
            <a:fillRect/>
          </a:stretch>
        </p:blipFill>
        <p:spPr>
          <a:xfrm>
            <a:off x="457200" y="819150"/>
            <a:ext cx="4411210" cy="1768645"/>
          </a:xfrm>
          <a:prstGeom prst="rect">
            <a:avLst/>
          </a:prstGeom>
        </p:spPr>
      </p:pic>
      <p:sp>
        <p:nvSpPr>
          <p:cNvPr id="4" name="TextBox 3">
            <a:extLst>
              <a:ext uri="{FF2B5EF4-FFF2-40B4-BE49-F238E27FC236}">
                <a16:creationId xmlns:a16="http://schemas.microsoft.com/office/drawing/2014/main" id="{1FC2390A-3118-0040-BB7E-D87A94A6AFBE}"/>
              </a:ext>
            </a:extLst>
          </p:cNvPr>
          <p:cNvSpPr txBox="1"/>
          <p:nvPr/>
        </p:nvSpPr>
        <p:spPr>
          <a:xfrm>
            <a:off x="5186713" y="742950"/>
            <a:ext cx="3451586"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1. Prior from training:</a:t>
            </a:r>
          </a:p>
        </p:txBody>
      </p:sp>
      <p:sp>
        <p:nvSpPr>
          <p:cNvPr id="7" name="TextBox 6">
            <a:extLst>
              <a:ext uri="{FF2B5EF4-FFF2-40B4-BE49-F238E27FC236}">
                <a16:creationId xmlns:a16="http://schemas.microsoft.com/office/drawing/2014/main" id="{0E8B5B7F-B19F-7249-9919-7423AE553852}"/>
              </a:ext>
            </a:extLst>
          </p:cNvPr>
          <p:cNvSpPr txBox="1"/>
          <p:nvPr/>
        </p:nvSpPr>
        <p:spPr>
          <a:xfrm>
            <a:off x="7314538" y="1219638"/>
            <a:ext cx="1677062" cy="830997"/>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P(-) = 3/5</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P(+) = 2/5</a:t>
            </a:r>
          </a:p>
        </p:txBody>
      </p:sp>
      <p:sp>
        <p:nvSpPr>
          <p:cNvPr id="8" name="TextBox 7">
            <a:extLst>
              <a:ext uri="{FF2B5EF4-FFF2-40B4-BE49-F238E27FC236}">
                <a16:creationId xmlns:a16="http://schemas.microsoft.com/office/drawing/2014/main" id="{F8D6E047-9277-8849-BC4B-B8F9CF75D644}"/>
              </a:ext>
            </a:extLst>
          </p:cNvPr>
          <p:cNvSpPr txBox="1"/>
          <p:nvPr/>
        </p:nvSpPr>
        <p:spPr>
          <a:xfrm>
            <a:off x="5258364" y="2142498"/>
            <a:ext cx="2276585"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2. Drop "with"</a:t>
            </a:r>
          </a:p>
        </p:txBody>
      </p:sp>
      <p:cxnSp>
        <p:nvCxnSpPr>
          <p:cNvPr id="10" name="Straight Connector 9">
            <a:extLst>
              <a:ext uri="{FF2B5EF4-FFF2-40B4-BE49-F238E27FC236}">
                <a16:creationId xmlns:a16="http://schemas.microsoft.com/office/drawing/2014/main" id="{78BD46C5-E353-9E40-8DFB-A6196D9ECFCF}"/>
              </a:ext>
            </a:extLst>
          </p:cNvPr>
          <p:cNvCxnSpPr>
            <a:cxnSpLocks/>
          </p:cNvCxnSpPr>
          <p:nvPr/>
        </p:nvCxnSpPr>
        <p:spPr>
          <a:xfrm>
            <a:off x="2748280" y="2449830"/>
            <a:ext cx="381000"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D5D49463-0ED6-6E4D-8C1B-0245872E85E2}"/>
              </a:ext>
            </a:extLst>
          </p:cNvPr>
          <p:cNvPicPr>
            <a:picLocks noChangeAspect="1"/>
          </p:cNvPicPr>
          <p:nvPr/>
        </p:nvPicPr>
        <p:blipFill>
          <a:blip r:embed="rId3"/>
          <a:stretch>
            <a:fillRect/>
          </a:stretch>
        </p:blipFill>
        <p:spPr>
          <a:xfrm>
            <a:off x="154097" y="3685541"/>
            <a:ext cx="4957061" cy="1457959"/>
          </a:xfrm>
          <a:prstGeom prst="rect">
            <a:avLst/>
          </a:prstGeom>
        </p:spPr>
      </p:pic>
      <p:pic>
        <p:nvPicPr>
          <p:cNvPr id="16" name="Picture 15">
            <a:extLst>
              <a:ext uri="{FF2B5EF4-FFF2-40B4-BE49-F238E27FC236}">
                <a16:creationId xmlns:a16="http://schemas.microsoft.com/office/drawing/2014/main" id="{F2FFAD41-297F-A044-A4BC-999F25C8D8BF}"/>
              </a:ext>
            </a:extLst>
          </p:cNvPr>
          <p:cNvPicPr>
            <a:picLocks noChangeAspect="1"/>
          </p:cNvPicPr>
          <p:nvPr/>
        </p:nvPicPr>
        <p:blipFill>
          <a:blip r:embed="rId4"/>
          <a:stretch>
            <a:fillRect/>
          </a:stretch>
        </p:blipFill>
        <p:spPr>
          <a:xfrm>
            <a:off x="5345676" y="3762346"/>
            <a:ext cx="3849123" cy="1085125"/>
          </a:xfrm>
          <a:prstGeom prst="rect">
            <a:avLst/>
          </a:prstGeom>
        </p:spPr>
      </p:pic>
      <p:sp>
        <p:nvSpPr>
          <p:cNvPr id="17" name="TextBox 16">
            <a:extLst>
              <a:ext uri="{FF2B5EF4-FFF2-40B4-BE49-F238E27FC236}">
                <a16:creationId xmlns:a16="http://schemas.microsoft.com/office/drawing/2014/main" id="{80C56973-9076-294B-83BE-77052447FEF0}"/>
              </a:ext>
            </a:extLst>
          </p:cNvPr>
          <p:cNvSpPr txBox="1"/>
          <p:nvPr/>
        </p:nvSpPr>
        <p:spPr>
          <a:xfrm>
            <a:off x="118537" y="2647950"/>
            <a:ext cx="4453463"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3. Likelihoods from training:</a:t>
            </a:r>
          </a:p>
        </p:txBody>
      </p:sp>
      <p:sp>
        <p:nvSpPr>
          <p:cNvPr id="18" name="TextBox 17">
            <a:extLst>
              <a:ext uri="{FF2B5EF4-FFF2-40B4-BE49-F238E27FC236}">
                <a16:creationId xmlns:a16="http://schemas.microsoft.com/office/drawing/2014/main" id="{D83D79F2-5F65-3B40-BDEF-191EE1665BDB}"/>
              </a:ext>
            </a:extLst>
          </p:cNvPr>
          <p:cNvSpPr txBox="1"/>
          <p:nvPr/>
        </p:nvSpPr>
        <p:spPr>
          <a:xfrm>
            <a:off x="5516950" y="3203244"/>
            <a:ext cx="3557384"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Lucida Sans" charset="0"/>
                <a:ea typeface="ＭＳ Ｐゴシック" charset="0"/>
              </a:rPr>
              <a:t>4. Scoring the test set:</a:t>
            </a:r>
          </a:p>
        </p:txBody>
      </p:sp>
      <p:sp>
        <p:nvSpPr>
          <p:cNvPr id="19" name="Rectangle 18">
            <a:extLst>
              <a:ext uri="{FF2B5EF4-FFF2-40B4-BE49-F238E27FC236}">
                <a16:creationId xmlns:a16="http://schemas.microsoft.com/office/drawing/2014/main" id="{B26A3235-9128-6946-ADD5-B48D986785C8}"/>
              </a:ext>
            </a:extLst>
          </p:cNvPr>
          <p:cNvSpPr/>
          <p:nvPr/>
        </p:nvSpPr>
        <p:spPr>
          <a:xfrm>
            <a:off x="5410200" y="3756206"/>
            <a:ext cx="3733800" cy="548702"/>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A2CE437B-71EF-1A44-A520-D5D9D0B9A806}"/>
                  </a:ext>
                </a:extLst>
              </p:cNvPr>
              <p:cNvSpPr txBox="1"/>
              <p:nvPr/>
            </p:nvSpPr>
            <p:spPr>
              <a:xfrm>
                <a:off x="536743" y="3085627"/>
                <a:ext cx="3265638" cy="530273"/>
              </a:xfrm>
              <a:prstGeom prst="rect">
                <a:avLst/>
              </a:prstGeom>
              <a:noFill/>
            </p:spPr>
            <p:txBody>
              <a:bodyPr wrap="square" lIns="0" tIns="0" rIns="0" bIns="0"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𝑝</m:t>
                      </m:r>
                      <m:d>
                        <m:d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dPr>
                        <m:e>
                          <m:sSub>
                            <m:sSubPr>
                              <m:ctrlP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𝑤</m:t>
                              </m:r>
                            </m:e>
                            <m:sub>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𝑖</m:t>
                              </m:r>
                            </m:sub>
                          </m:sSub>
                        </m:e>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𝑐</m:t>
                          </m:r>
                        </m:e>
                      </m:d>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 </m:t>
                      </m:r>
                      <m:f>
                        <m:f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fPr>
                        <m:num>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𝑐𝑜𝑢𝑛𝑡</m:t>
                          </m:r>
                          <m:d>
                            <m:d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dPr>
                            <m:e>
                              <m:sSub>
                                <m:sSub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𝑤</m:t>
                                  </m:r>
                                </m:e>
                                <m:sub>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𝑖</m:t>
                                  </m:r>
                                </m:sub>
                              </m:sSub>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m:t>
                              </m:r>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𝑐</m:t>
                              </m:r>
                            </m:e>
                          </m:d>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+1</m:t>
                          </m:r>
                        </m:num>
                        <m:den>
                          <m:d>
                            <m:d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dPr>
                            <m:e>
                              <m:nary>
                                <m:naryPr>
                                  <m:chr m:val="∑"/>
                                  <m:supHide m:val="on"/>
                                  <m:ctrlP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ctrlPr>
                                </m:naryPr>
                                <m:sub>
                                  <m:r>
                                    <m:rPr>
                                      <m:brk m:alnAt="7"/>
                                    </m:rP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𝑤</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rPr>
                                    <m:t>𝑉</m:t>
                                  </m:r>
                                </m:sub>
                                <m:sup/>
                                <m:e>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𝑐𝑜𝑢𝑛𝑡</m:t>
                                  </m:r>
                                  <m:d>
                                    <m:dPr>
                                      <m:ctrlP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ctrlPr>
                                    </m:dPr>
                                    <m:e>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𝑤</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𝑐</m:t>
                                      </m:r>
                                    </m:e>
                                  </m:d>
                                </m:e>
                              </m:nary>
                            </m:e>
                          </m:d>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𝑉</m:t>
                          </m:r>
                          <m:r>
                            <a:rPr kumimoji="0" lang="en-US" sz="1600" b="0" i="1" u="none" strike="noStrike" kern="1200" cap="none" spc="0" normalizeH="0" baseline="0" noProof="0">
                              <a:ln>
                                <a:noFill/>
                              </a:ln>
                              <a:solidFill>
                                <a:srgbClr val="000000"/>
                              </a:solidFill>
                              <a:effectLst/>
                              <a:uLnTx/>
                              <a:uFillTx/>
                              <a:latin typeface="Cambria Math" panose="02040503050406030204" pitchFamily="18" charset="0"/>
                            </a:rPr>
                            <m:t>|</m:t>
                          </m:r>
                        </m:den>
                      </m:f>
                    </m:oMath>
                  </m:oMathPara>
                </a14:m>
                <a:endParaRPr kumimoji="0" lang="en-US" sz="1600" b="0" i="0" u="none" strike="noStrike" kern="1200" cap="none" spc="0" normalizeH="0" baseline="0" noProof="0" dirty="0">
                  <a:ln>
                    <a:noFill/>
                  </a:ln>
                  <a:solidFill>
                    <a:srgbClr val="000000"/>
                  </a:solidFill>
                  <a:effectLst/>
                  <a:uLnTx/>
                  <a:uFillTx/>
                  <a:latin typeface="Lucida Sans" charset="0"/>
                  <a:ea typeface="ＭＳ Ｐゴシック" charset="0"/>
                </a:endParaRPr>
              </a:p>
            </p:txBody>
          </p:sp>
        </mc:Choice>
        <mc:Fallback xmlns="">
          <p:sp>
            <p:nvSpPr>
              <p:cNvPr id="15" name="TextBox 14">
                <a:extLst>
                  <a:ext uri="{FF2B5EF4-FFF2-40B4-BE49-F238E27FC236}">
                    <a16:creationId xmlns:a16="http://schemas.microsoft.com/office/drawing/2014/main" id="{A2CE437B-71EF-1A44-A520-D5D9D0B9A806}"/>
                  </a:ext>
                </a:extLst>
              </p:cNvPr>
              <p:cNvSpPr txBox="1">
                <a:spLocks noRot="1" noChangeAspect="1" noMove="1" noResize="1" noEditPoints="1" noAdjustHandles="1" noChangeArrowheads="1" noChangeShapeType="1" noTextEdit="1"/>
              </p:cNvSpPr>
              <p:nvPr/>
            </p:nvSpPr>
            <p:spPr>
              <a:xfrm>
                <a:off x="536743" y="3085627"/>
                <a:ext cx="3265638" cy="530273"/>
              </a:xfrm>
              <a:prstGeom prst="rect">
                <a:avLst/>
              </a:prstGeom>
              <a:blipFill>
                <a:blip r:embed="rId5"/>
                <a:stretch>
                  <a:fillRect l="-775" t="-27907" r="-1163" b="-1209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C637BFA9-C32B-5848-810A-60A0A87C4877}"/>
                  </a:ext>
                </a:extLst>
              </p:cNvPr>
              <p:cNvSpPr txBox="1"/>
              <p:nvPr/>
            </p:nvSpPr>
            <p:spPr>
              <a:xfrm>
                <a:off x="5315196" y="1316246"/>
                <a:ext cx="1317989" cy="538737"/>
              </a:xfrm>
              <a:prstGeom prst="rect">
                <a:avLst/>
              </a:prstGeom>
              <a:noFill/>
            </p:spPr>
            <p:txBody>
              <a:bodyPr wrap="none" lIns="0" tIns="0" rIns="0" bIns="0"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14:m>
                  <m:oMathPara xmlns:m="http://schemas.openxmlformats.org/officeDocument/2006/math">
                    <m:oMathParaPr>
                      <m:jc m:val="centerGroup"/>
                    </m:oMathParaPr>
                    <m:oMath xmlns:m="http://schemas.openxmlformats.org/officeDocument/2006/math">
                      <m:acc>
                        <m:accPr>
                          <m:chr m:val="̂"/>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acc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𝑃</m:t>
                          </m:r>
                        </m:e>
                      </m:acc>
                      <m:d>
                        <m:d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dPr>
                        <m:e>
                          <m:sSub>
                            <m:sSub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𝑐</m:t>
                              </m:r>
                            </m:e>
                            <m:sub>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𝑗</m:t>
                              </m:r>
                            </m:sub>
                          </m:sSub>
                        </m:e>
                      </m:d>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m:t>
                      </m:r>
                      <m:f>
                        <m:f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fPr>
                        <m:num>
                          <m:sSub>
                            <m:sSub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𝑁</m:t>
                              </m:r>
                            </m:e>
                            <m:sub>
                              <m:sSub>
                                <m:sSub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𝑐</m:t>
                                  </m:r>
                                </m:e>
                                <m:sub>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𝑗</m:t>
                                  </m:r>
                                </m:sub>
                              </m:sSub>
                            </m:sub>
                          </m:sSub>
                        </m:num>
                        <m:den>
                          <m:sSub>
                            <m:sSubPr>
                              <m:ctrlP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ctrlPr>
                            </m:sSubPr>
                            <m:e>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𝑁</m:t>
                              </m:r>
                            </m:e>
                            <m:sub>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rPr>
                                <m:t>𝑡𝑜𝑡𝑎𝑙</m:t>
                              </m:r>
                            </m:sub>
                          </m:sSub>
                        </m:den>
                      </m:f>
                    </m:oMath>
                  </m:oMathPara>
                </a14:m>
                <a:endParaRPr kumimoji="0" lang="en-US" sz="1600" b="0" i="0" u="none" strike="noStrike" kern="1200" cap="none" spc="0" normalizeH="0" baseline="0" noProof="0" dirty="0">
                  <a:ln>
                    <a:noFill/>
                  </a:ln>
                  <a:solidFill>
                    <a:srgbClr val="000000"/>
                  </a:solidFill>
                  <a:effectLst/>
                  <a:uLnTx/>
                  <a:uFillTx/>
                  <a:latin typeface="Lucida Sans" charset="0"/>
                  <a:ea typeface="ＭＳ Ｐゴシック" charset="0"/>
                </a:endParaRPr>
              </a:p>
            </p:txBody>
          </p:sp>
        </mc:Choice>
        <mc:Fallback xmlns="">
          <p:sp>
            <p:nvSpPr>
              <p:cNvPr id="21" name="TextBox 20">
                <a:extLst>
                  <a:ext uri="{FF2B5EF4-FFF2-40B4-BE49-F238E27FC236}">
                    <a16:creationId xmlns:a16="http://schemas.microsoft.com/office/drawing/2014/main" id="{C637BFA9-C32B-5848-810A-60A0A87C4877}"/>
                  </a:ext>
                </a:extLst>
              </p:cNvPr>
              <p:cNvSpPr txBox="1">
                <a:spLocks noRot="1" noChangeAspect="1" noMove="1" noResize="1" noEditPoints="1" noAdjustHandles="1" noChangeArrowheads="1" noChangeShapeType="1" noTextEdit="1"/>
              </p:cNvSpPr>
              <p:nvPr/>
            </p:nvSpPr>
            <p:spPr>
              <a:xfrm>
                <a:off x="5315196" y="1316246"/>
                <a:ext cx="1317989" cy="538737"/>
              </a:xfrm>
              <a:prstGeom prst="rect">
                <a:avLst/>
              </a:prstGeom>
              <a:blipFill>
                <a:blip r:embed="rId6"/>
                <a:stretch>
                  <a:fillRect l="-2857" t="-2326" b="-9302"/>
                </a:stretch>
              </a:blipFill>
            </p:spPr>
            <p:txBody>
              <a:bodyPr/>
              <a:lstStyle/>
              <a:p>
                <a:r>
                  <a:rPr lang="en-US">
                    <a:noFill/>
                  </a:rPr>
                  <a:t> </a:t>
                </a:r>
              </a:p>
            </p:txBody>
          </p:sp>
        </mc:Fallback>
      </mc:AlternateContent>
    </p:spTree>
    <p:extLst>
      <p:ext uri="{BB962C8B-B14F-4D97-AF65-F5344CB8AC3E}">
        <p14:creationId xmlns:p14="http://schemas.microsoft.com/office/powerpoint/2010/main" val="3579366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7" grpId="0"/>
      <p:bldP spid="18" grpId="0"/>
      <p:bldP spid="19" grpId="0" animBg="1"/>
      <p:bldP spid="15" grpId="0"/>
      <p:bldP spid="2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6ACC-B7E8-FE49-9AEF-AB8E83414977}"/>
              </a:ext>
            </a:extLst>
          </p:cNvPr>
          <p:cNvSpPr>
            <a:spLocks noGrp="1"/>
          </p:cNvSpPr>
          <p:nvPr>
            <p:ph type="title"/>
          </p:nvPr>
        </p:nvSpPr>
        <p:spPr/>
        <p:txBody>
          <a:bodyPr/>
          <a:lstStyle/>
          <a:p>
            <a:r>
              <a:rPr lang="en-US"/>
              <a:t>Optimizing for sentiment analysis</a:t>
            </a:r>
          </a:p>
        </p:txBody>
      </p:sp>
      <p:sp>
        <p:nvSpPr>
          <p:cNvPr id="3" name="Content Placeholder 2">
            <a:extLst>
              <a:ext uri="{FF2B5EF4-FFF2-40B4-BE49-F238E27FC236}">
                <a16:creationId xmlns:a16="http://schemas.microsoft.com/office/drawing/2014/main" id="{A718A2F8-FC58-914F-B966-0C9C5358BFD9}"/>
              </a:ext>
            </a:extLst>
          </p:cNvPr>
          <p:cNvSpPr>
            <a:spLocks noGrp="1"/>
          </p:cNvSpPr>
          <p:nvPr>
            <p:ph idx="1"/>
          </p:nvPr>
        </p:nvSpPr>
        <p:spPr/>
        <p:txBody>
          <a:bodyPr>
            <a:normAutofit/>
          </a:bodyPr>
          <a:lstStyle/>
          <a:p>
            <a:pPr marL="0" indent="0">
              <a:buNone/>
            </a:pPr>
            <a:r>
              <a:rPr lang="en-US" dirty="0"/>
              <a:t>For tasks like sentiment, word </a:t>
            </a:r>
            <a:r>
              <a:rPr lang="en-US" b="1" dirty="0"/>
              <a:t>occurrence</a:t>
            </a:r>
            <a:r>
              <a:rPr lang="en-US" dirty="0"/>
              <a:t> seems to be more important than word </a:t>
            </a:r>
            <a:r>
              <a:rPr lang="en-US" b="1" dirty="0"/>
              <a:t>frequency</a:t>
            </a:r>
            <a:r>
              <a:rPr lang="en-US" dirty="0"/>
              <a:t>.</a:t>
            </a:r>
          </a:p>
          <a:p>
            <a:pPr lvl="2"/>
            <a:r>
              <a:rPr lang="en-US" sz="2200" dirty="0"/>
              <a:t>The occurrence of the word </a:t>
            </a:r>
            <a:r>
              <a:rPr lang="en-US" sz="2200" i="1" dirty="0"/>
              <a:t>fantastic</a:t>
            </a:r>
            <a:r>
              <a:rPr lang="en-US" sz="2200" dirty="0"/>
              <a:t> tells us a lot</a:t>
            </a:r>
          </a:p>
          <a:p>
            <a:pPr lvl="2"/>
            <a:r>
              <a:rPr lang="en-US" sz="2200" dirty="0"/>
              <a:t>The fact that it occurs 5 times may not tell us much more.</a:t>
            </a:r>
          </a:p>
          <a:p>
            <a:pPr marL="0" indent="0">
              <a:buNone/>
            </a:pPr>
            <a:r>
              <a:rPr lang="en-US" b="1" dirty="0"/>
              <a:t>Binary multinominal naive bayes</a:t>
            </a:r>
            <a:r>
              <a:rPr lang="en-US" dirty="0"/>
              <a:t>, or </a:t>
            </a:r>
            <a:r>
              <a:rPr lang="en-US" b="1" dirty="0"/>
              <a:t>binary NB</a:t>
            </a:r>
          </a:p>
          <a:p>
            <a:pPr lvl="1"/>
            <a:r>
              <a:rPr lang="en-US" dirty="0"/>
              <a:t>Clip our word counts at 1</a:t>
            </a:r>
          </a:p>
          <a:p>
            <a:pPr lvl="1"/>
            <a:r>
              <a:rPr lang="en-US" dirty="0"/>
              <a:t>Note: this is different than Bernoulli naive bayes; see the textbook at the end of the chapter.</a:t>
            </a:r>
          </a:p>
        </p:txBody>
      </p:sp>
    </p:spTree>
    <p:extLst>
      <p:ext uri="{BB962C8B-B14F-4D97-AF65-F5344CB8AC3E}">
        <p14:creationId xmlns:p14="http://schemas.microsoft.com/office/powerpoint/2010/main" val="299587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9" name="Rectangle 3"/>
          <p:cNvSpPr>
            <a:spLocks noGrp="1" noChangeArrowheads="1"/>
          </p:cNvSpPr>
          <p:nvPr>
            <p:ph type="title"/>
          </p:nvPr>
        </p:nvSpPr>
        <p:spPr>
          <a:xfrm>
            <a:off x="1219200" y="114300"/>
            <a:ext cx="7772400" cy="857250"/>
          </a:xfrm>
        </p:spPr>
        <p:txBody>
          <a:bodyPr>
            <a:normAutofit/>
          </a:bodyPr>
          <a:lstStyle/>
          <a:p>
            <a:r>
              <a:rPr lang="en-US"/>
              <a:t>Binary Multinomial Naïve Bayes: Learning</a:t>
            </a:r>
          </a:p>
        </p:txBody>
      </p:sp>
      <p:sp>
        <p:nvSpPr>
          <p:cNvPr id="52230" name="Rectangle 4"/>
          <p:cNvSpPr>
            <a:spLocks noGrp="1" noChangeArrowheads="1"/>
          </p:cNvSpPr>
          <p:nvPr>
            <p:ph sz="quarter" idx="1"/>
          </p:nvPr>
        </p:nvSpPr>
        <p:spPr>
          <a:xfrm>
            <a:off x="152400" y="1827743"/>
            <a:ext cx="4572000" cy="2649007"/>
          </a:xfrm>
        </p:spPr>
        <p:txBody>
          <a:bodyPr/>
          <a:lstStyle/>
          <a:p>
            <a:pPr>
              <a:lnSpc>
                <a:spcPct val="90000"/>
              </a:lnSpc>
            </a:pPr>
            <a:r>
              <a:rPr lang="en-US" sz="2200">
                <a:latin typeface="Calibri"/>
                <a:cs typeface="Calibri"/>
              </a:rPr>
              <a:t>Calculate </a:t>
            </a:r>
            <a:r>
              <a:rPr lang="en-US" sz="2200" i="1">
                <a:latin typeface="Calibri"/>
                <a:cs typeface="Calibri"/>
              </a:rPr>
              <a:t>P</a:t>
            </a:r>
            <a:r>
              <a:rPr lang="en-US" sz="2200">
                <a:latin typeface="Calibri"/>
                <a:cs typeface="Calibri"/>
              </a:rPr>
              <a:t>(</a:t>
            </a:r>
            <a:r>
              <a:rPr lang="en-US" sz="2200" i="1" err="1">
                <a:latin typeface="Calibri"/>
                <a:cs typeface="Calibri"/>
              </a:rPr>
              <a:t>c</a:t>
            </a:r>
            <a:r>
              <a:rPr lang="en-US" sz="2200" i="1" baseline="-25000" err="1">
                <a:latin typeface="Calibri"/>
                <a:cs typeface="Calibri"/>
              </a:rPr>
              <a:t>j</a:t>
            </a:r>
            <a:r>
              <a:rPr lang="en-US" sz="2200">
                <a:latin typeface="Calibri"/>
                <a:cs typeface="Calibri"/>
              </a:rPr>
              <a:t>)</a:t>
            </a:r>
            <a:r>
              <a:rPr lang="en-US" sz="2200" i="1">
                <a:latin typeface="Calibri"/>
                <a:cs typeface="Calibri"/>
              </a:rPr>
              <a:t> </a:t>
            </a:r>
            <a:r>
              <a:rPr lang="en-US" sz="2200">
                <a:latin typeface="Calibri"/>
                <a:cs typeface="Calibri"/>
              </a:rPr>
              <a:t>terms</a:t>
            </a:r>
          </a:p>
          <a:p>
            <a:pPr lvl="1">
              <a:lnSpc>
                <a:spcPct val="90000"/>
              </a:lnSpc>
            </a:pPr>
            <a:r>
              <a:rPr lang="en-US" sz="2000">
                <a:latin typeface="Calibri"/>
                <a:cs typeface="Calibri"/>
              </a:rPr>
              <a:t>For each </a:t>
            </a:r>
            <a:r>
              <a:rPr lang="en-US" sz="2000" i="1" err="1">
                <a:latin typeface="Calibri"/>
                <a:cs typeface="Calibri"/>
              </a:rPr>
              <a:t>c</a:t>
            </a:r>
            <a:r>
              <a:rPr lang="en-US" sz="2000" i="1" baseline="-25000" err="1">
                <a:latin typeface="Calibri"/>
                <a:cs typeface="Calibri"/>
              </a:rPr>
              <a:t>j</a:t>
            </a:r>
            <a:r>
              <a:rPr lang="en-US" sz="2000" i="1" baseline="-25000">
                <a:latin typeface="Calibri"/>
                <a:cs typeface="Calibri"/>
              </a:rPr>
              <a:t> </a:t>
            </a:r>
            <a:r>
              <a:rPr lang="en-US" sz="2000">
                <a:latin typeface="Calibri"/>
                <a:cs typeface="Calibri"/>
              </a:rPr>
              <a:t>in </a:t>
            </a:r>
            <a:r>
              <a:rPr lang="en-US" sz="2000" i="1">
                <a:latin typeface="Calibri"/>
                <a:cs typeface="Calibri"/>
              </a:rPr>
              <a:t>C</a:t>
            </a:r>
            <a:r>
              <a:rPr lang="en-US" sz="2000">
                <a:latin typeface="Calibri"/>
                <a:cs typeface="Calibri"/>
              </a:rPr>
              <a:t> do</a:t>
            </a:r>
          </a:p>
          <a:p>
            <a:pPr marL="800100" lvl="2" indent="0">
              <a:lnSpc>
                <a:spcPct val="90000"/>
              </a:lnSpc>
              <a:buNone/>
            </a:pPr>
            <a:r>
              <a:rPr lang="en-US" i="1">
                <a:latin typeface="Calibri"/>
                <a:cs typeface="Calibri"/>
              </a:rPr>
              <a:t> </a:t>
            </a:r>
            <a:r>
              <a:rPr lang="en-US" i="1" err="1">
                <a:latin typeface="Calibri"/>
                <a:cs typeface="Calibri"/>
              </a:rPr>
              <a:t>docs</a:t>
            </a:r>
            <a:r>
              <a:rPr lang="en-US" i="1" baseline="-25000" err="1">
                <a:latin typeface="Calibri"/>
                <a:cs typeface="Calibri"/>
              </a:rPr>
              <a:t>j</a:t>
            </a:r>
            <a:r>
              <a:rPr lang="en-US" i="1">
                <a:latin typeface="Calibri"/>
                <a:cs typeface="Calibri"/>
              </a:rPr>
              <a:t> </a:t>
            </a:r>
            <a:r>
              <a:rPr lang="en-US">
                <a:latin typeface="Calibri"/>
                <a:cs typeface="Calibri"/>
                <a:sym typeface="Symbol" charset="2"/>
              </a:rPr>
              <a:t></a:t>
            </a:r>
            <a:r>
              <a:rPr lang="en-US" i="1">
                <a:latin typeface="Calibri"/>
                <a:cs typeface="Calibri"/>
                <a:sym typeface="Symbol" charset="2"/>
              </a:rPr>
              <a:t> </a:t>
            </a:r>
            <a:r>
              <a:rPr lang="en-US">
                <a:latin typeface="Calibri"/>
                <a:cs typeface="Calibri"/>
                <a:sym typeface="Symbol" charset="2"/>
              </a:rPr>
              <a:t>all docs with  class =</a:t>
            </a:r>
            <a:r>
              <a:rPr lang="en-US" i="1" err="1">
                <a:latin typeface="Calibri"/>
                <a:cs typeface="Calibri"/>
              </a:rPr>
              <a:t>c</a:t>
            </a:r>
            <a:r>
              <a:rPr lang="en-US" i="1" baseline="-25000" err="1">
                <a:latin typeface="Calibri"/>
                <a:cs typeface="Calibri"/>
              </a:rPr>
              <a:t>j</a:t>
            </a:r>
            <a:endParaRPr lang="en-US" i="1" baseline="-25000">
              <a:latin typeface="Calibri"/>
              <a:cs typeface="Calibri"/>
            </a:endParaRPr>
          </a:p>
          <a:p>
            <a:pPr>
              <a:spcBef>
                <a:spcPts val="0"/>
              </a:spcBef>
            </a:pPr>
            <a:endParaRPr lang="en-US" sz="2200">
              <a:latin typeface="Calibri"/>
              <a:cs typeface="Calibri"/>
            </a:endParaRPr>
          </a:p>
        </p:txBody>
      </p:sp>
      <p:graphicFrame>
        <p:nvGraphicFramePr>
          <p:cNvPr id="52227" name="Object 3"/>
          <p:cNvGraphicFramePr>
            <a:graphicFrameLocks noChangeAspect="1"/>
          </p:cNvGraphicFramePr>
          <p:nvPr/>
        </p:nvGraphicFramePr>
        <p:xfrm>
          <a:off x="1066800" y="2952750"/>
          <a:ext cx="3200400" cy="742122"/>
        </p:xfrm>
        <a:graphic>
          <a:graphicData uri="http://schemas.openxmlformats.org/presentationml/2006/ole">
            <mc:AlternateContent xmlns:mc="http://schemas.openxmlformats.org/markup-compatibility/2006">
              <mc:Choice xmlns:v="urn:schemas-microsoft-com:vml" Requires="v">
                <p:oleObj name="Equation" r:id="rId2" imgW="1752600" imgH="406400" progId="Equation.3">
                  <p:embed/>
                </p:oleObj>
              </mc:Choice>
              <mc:Fallback>
                <p:oleObj name="Equation" r:id="rId2" imgW="1752600" imgH="406400" progId="Equation.3">
                  <p:embed/>
                  <p:pic>
                    <p:nvPicPr>
                      <p:cNvPr id="52227" name="Object 3"/>
                      <p:cNvPicPr>
                        <a:picLocks noChangeAspect="1" noChangeArrowheads="1"/>
                      </p:cNvPicPr>
                      <p:nvPr/>
                    </p:nvPicPr>
                    <p:blipFill>
                      <a:blip r:embed="rId3"/>
                      <a:srcRect/>
                      <a:stretch>
                        <a:fillRect/>
                      </a:stretch>
                    </p:blipFill>
                    <p:spPr bwMode="auto">
                      <a:xfrm>
                        <a:off x="1066800" y="2952750"/>
                        <a:ext cx="3200400" cy="742122"/>
                      </a:xfrm>
                      <a:prstGeom prst="rect">
                        <a:avLst/>
                      </a:prstGeom>
                      <a:noFill/>
                    </p:spPr>
                  </p:pic>
                </p:oleObj>
              </mc:Fallback>
            </mc:AlternateContent>
          </a:graphicData>
        </a:graphic>
      </p:graphicFrame>
      <p:grpSp>
        <p:nvGrpSpPr>
          <p:cNvPr id="2" name="Group 1"/>
          <p:cNvGrpSpPr/>
          <p:nvPr/>
        </p:nvGrpSpPr>
        <p:grpSpPr>
          <a:xfrm>
            <a:off x="4038600" y="2190750"/>
            <a:ext cx="5791200" cy="1776535"/>
            <a:chOff x="4038600" y="2495550"/>
            <a:chExt cx="5791200" cy="1776535"/>
          </a:xfrm>
        </p:grpSpPr>
        <p:graphicFrame>
          <p:nvGraphicFramePr>
            <p:cNvPr id="52226" name="Object 2"/>
            <p:cNvGraphicFramePr>
              <a:graphicFrameLocks noChangeAspect="1"/>
            </p:cNvGraphicFramePr>
            <p:nvPr/>
          </p:nvGraphicFramePr>
          <p:xfrm>
            <a:off x="5233147" y="3486150"/>
            <a:ext cx="3606053" cy="785935"/>
          </p:xfrm>
          <a:graphic>
            <a:graphicData uri="http://schemas.openxmlformats.org/presentationml/2006/ole">
              <mc:AlternateContent xmlns:mc="http://schemas.openxmlformats.org/markup-compatibility/2006">
                <mc:Choice xmlns:v="urn:schemas-microsoft-com:vml" Requires="v">
                  <p:oleObj name="Equation" r:id="rId4" imgW="1981200" imgH="431800" progId="Equation.3">
                    <p:embed/>
                  </p:oleObj>
                </mc:Choice>
                <mc:Fallback>
                  <p:oleObj name="Equation" r:id="rId4" imgW="1981200" imgH="431800" progId="Equation.3">
                    <p:embed/>
                    <p:pic>
                      <p:nvPicPr>
                        <p:cNvPr id="52226" name="Object 2"/>
                        <p:cNvPicPr>
                          <a:picLocks noChangeAspect="1" noChangeArrowheads="1"/>
                        </p:cNvPicPr>
                        <p:nvPr/>
                      </p:nvPicPr>
                      <p:blipFill>
                        <a:blip r:embed="rId5"/>
                        <a:srcRect/>
                        <a:stretch>
                          <a:fillRect/>
                        </a:stretch>
                      </p:blipFill>
                      <p:spPr bwMode="auto">
                        <a:xfrm>
                          <a:off x="5233147" y="3486150"/>
                          <a:ext cx="3606053" cy="785935"/>
                        </a:xfrm>
                        <a:prstGeom prst="rect">
                          <a:avLst/>
                        </a:prstGeom>
                        <a:noFill/>
                      </p:spPr>
                    </p:pic>
                  </p:oleObj>
                </mc:Fallback>
              </mc:AlternateContent>
            </a:graphicData>
          </a:graphic>
        </p:graphicFrame>
        <p:sp>
          <p:nvSpPr>
            <p:cNvPr id="8" name="Rectangle 4"/>
            <p:cNvSpPr txBox="1">
              <a:spLocks noChangeArrowheads="1"/>
            </p:cNvSpPr>
            <p:nvPr/>
          </p:nvSpPr>
          <p:spPr bwMode="auto">
            <a:xfrm>
              <a:off x="4038600" y="2495550"/>
              <a:ext cx="5791200" cy="1524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685800" marR="0" lvl="1"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Text</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sym typeface="Symbol" charset="2"/>
                </a:rPr>
                <a:t> single doc containing all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docs</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endPar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endParaRPr>
            </a:p>
            <a:p>
              <a:pPr marL="685800" marR="0" lvl="1"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For</a:t>
              </a:r>
              <a:r>
                <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each word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w</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in </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Vocabulary</a:t>
              </a:r>
            </a:p>
            <a:p>
              <a:pPr marL="800100" marR="0" lvl="2" indent="0" algn="l" defTabSz="914400" rtl="0" eaLnBrk="1" fontAlgn="base" latinLnBrk="0" hangingPunct="1">
                <a:lnSpc>
                  <a:spcPct val="100000"/>
                </a:lnSpc>
                <a:spcBef>
                  <a:spcPts val="0"/>
                </a:spcBef>
                <a:spcAft>
                  <a:spcPct val="0"/>
                </a:spcAft>
                <a:buClr>
                  <a:srgbClr val="CC0000"/>
                </a:buClr>
                <a:buSzTx/>
                <a:buFont typeface="Times" charset="0"/>
                <a:buNone/>
                <a:tabLst/>
                <a:defRPr/>
              </a:pP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n</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sym typeface="Symbol" charset="2"/>
                </a:rPr>
                <a:t> # of occurrences of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sym typeface="Symbol" charset="2"/>
                </a:rPr>
                <a:t>w</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k</a:t>
              </a:r>
              <a:r>
                <a:rPr kumimoji="0" lang="en-US" sz="2000" b="0" i="1" u="none" strike="noStrike" kern="1200" cap="none" spc="0" normalizeH="0" baseline="0" noProof="0">
                  <a:ln>
                    <a:noFill/>
                  </a:ln>
                  <a:solidFill>
                    <a:srgbClr val="000000"/>
                  </a:solidFill>
                  <a:effectLst/>
                  <a:uLnTx/>
                  <a:uFillTx/>
                  <a:latin typeface="Calibri"/>
                  <a:ea typeface="ＭＳ Ｐゴシック" charset="-128"/>
                  <a:cs typeface="Calibri"/>
                </a:rPr>
                <a:t> </a:t>
              </a:r>
              <a:r>
                <a:rPr kumimoji="0" lang="en-US" sz="2000" b="0" i="0" u="none" strike="noStrike" kern="1200" cap="none" spc="0" normalizeH="0" baseline="0" noProof="0">
                  <a:ln>
                    <a:noFill/>
                  </a:ln>
                  <a:solidFill>
                    <a:srgbClr val="000000"/>
                  </a:solidFill>
                  <a:effectLst/>
                  <a:uLnTx/>
                  <a:uFillTx/>
                  <a:latin typeface="Calibri"/>
                  <a:ea typeface="ＭＳ Ｐゴシック" charset="-128"/>
                  <a:cs typeface="Calibri"/>
                </a:rPr>
                <a:t>in </a:t>
              </a:r>
              <a:r>
                <a:rPr kumimoji="0" lang="en-US" sz="2000" b="0" i="1" u="none" strike="noStrike" kern="1200" cap="none" spc="0" normalizeH="0" baseline="0" noProof="0" err="1">
                  <a:ln>
                    <a:noFill/>
                  </a:ln>
                  <a:solidFill>
                    <a:srgbClr val="000000"/>
                  </a:solidFill>
                  <a:effectLst/>
                  <a:uLnTx/>
                  <a:uFillTx/>
                  <a:latin typeface="Calibri"/>
                  <a:ea typeface="ＭＳ Ｐゴシック" charset="-128"/>
                  <a:cs typeface="Calibri"/>
                </a:rPr>
                <a:t>Text</a:t>
              </a:r>
              <a:r>
                <a:rPr kumimoji="0" lang="en-US" sz="2000" b="0" i="1" u="none" strike="noStrike" kern="1200" cap="none" spc="0" normalizeH="0" baseline="-25000" noProof="0" err="1">
                  <a:ln>
                    <a:noFill/>
                  </a:ln>
                  <a:solidFill>
                    <a:srgbClr val="000000"/>
                  </a:solidFill>
                  <a:effectLst/>
                  <a:uLnTx/>
                  <a:uFillTx/>
                  <a:latin typeface="Calibri"/>
                  <a:ea typeface="ＭＳ Ｐゴシック" charset="-128"/>
                  <a:cs typeface="Calibri"/>
                </a:rPr>
                <a:t>j</a:t>
              </a:r>
              <a:endParaRPr kumimoji="0" lang="en-US" sz="2000" b="0" i="1" u="none" strike="noStrike" kern="1200" cap="none" spc="0" normalizeH="0" baseline="-25000" noProof="0">
                <a:ln>
                  <a:noFill/>
                </a:ln>
                <a:solidFill>
                  <a:srgbClr val="000000"/>
                </a:solidFill>
                <a:effectLst/>
                <a:uLnTx/>
                <a:uFillTx/>
                <a:latin typeface="Calibri"/>
                <a:ea typeface="ＭＳ Ｐゴシック" charset="-128"/>
                <a:cs typeface="Calibri"/>
              </a:endParaRPr>
            </a:p>
          </p:txBody>
        </p:sp>
      </p:grpSp>
      <p:sp>
        <p:nvSpPr>
          <p:cNvPr id="9" name="Rectangle 4"/>
          <p:cNvSpPr txBox="1">
            <a:spLocks noChangeArrowheads="1"/>
          </p:cNvSpPr>
          <p:nvPr/>
        </p:nvSpPr>
        <p:spPr bwMode="auto">
          <a:xfrm>
            <a:off x="152400" y="1276350"/>
            <a:ext cx="5410200" cy="381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342900" marR="0" lvl="0" indent="-342900" algn="l" defTabSz="914400" rtl="0" eaLnBrk="1" fontAlgn="base" latinLnBrk="0" hangingPunct="1">
              <a:lnSpc>
                <a:spcPct val="90000"/>
              </a:lnSpc>
              <a:spcBef>
                <a:spcPct val="20000"/>
              </a:spcBef>
              <a:spcAft>
                <a:spcPct val="0"/>
              </a:spcAft>
              <a:buClr>
                <a:srgbClr val="CC0000"/>
              </a:buClr>
              <a:buSzTx/>
              <a:buFont typeface="Times" charset="0"/>
              <a:buChar char="•"/>
              <a:tabLst/>
              <a:defRPr/>
            </a:pPr>
            <a:r>
              <a:rPr kumimoji="0" lang="en-US" sz="2200" b="0" i="0" u="none" strike="noStrike" kern="1200" cap="none" spc="0" normalizeH="0" baseline="0" noProof="0">
                <a:ln>
                  <a:noFill/>
                </a:ln>
                <a:solidFill>
                  <a:srgbClr val="000000"/>
                </a:solidFill>
                <a:effectLst/>
                <a:uLnTx/>
                <a:uFillTx/>
                <a:latin typeface="Calibri" charset="0"/>
                <a:ea typeface="ＭＳ Ｐゴシック" pitchFamily="-65" charset="-128"/>
              </a:rPr>
              <a:t>From training corpus, extract </a:t>
            </a:r>
            <a:r>
              <a:rPr kumimoji="0" lang="en-US" sz="2200" b="0" i="1" u="none" strike="noStrike" kern="1200" cap="none" spc="0" normalizeH="0" baseline="0" noProof="0">
                <a:ln>
                  <a:noFill/>
                </a:ln>
                <a:solidFill>
                  <a:srgbClr val="000000"/>
                </a:solidFill>
                <a:effectLst/>
                <a:uLnTx/>
                <a:uFillTx/>
                <a:latin typeface="Times New Roman" charset="0"/>
                <a:ea typeface="ＭＳ Ｐゴシック" pitchFamily="-65" charset="-128"/>
              </a:rPr>
              <a:t>Vocabulary</a:t>
            </a:r>
            <a:endParaRPr kumimoji="0" lang="en-US" sz="2200" b="0" i="0" u="none" strike="noStrike" kern="1200" cap="none" spc="0" normalizeH="0" baseline="0" noProof="0">
              <a:ln>
                <a:noFill/>
              </a:ln>
              <a:solidFill>
                <a:srgbClr val="000000"/>
              </a:solidFill>
              <a:effectLst/>
              <a:uLnTx/>
              <a:uFillTx/>
              <a:latin typeface="Calibri" charset="0"/>
              <a:ea typeface="ＭＳ Ｐゴシック" pitchFamily="-65" charset="-128"/>
            </a:endParaRPr>
          </a:p>
        </p:txBody>
      </p:sp>
      <p:sp>
        <p:nvSpPr>
          <p:cNvPr id="10" name="Rectangle 4"/>
          <p:cNvSpPr txBox="1">
            <a:spLocks noChangeArrowheads="1"/>
          </p:cNvSpPr>
          <p:nvPr/>
        </p:nvSpPr>
        <p:spPr bwMode="auto">
          <a:xfrm>
            <a:off x="3962400" y="1809750"/>
            <a:ext cx="5791200" cy="533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342900" marR="0" lvl="0" indent="-342900" algn="l" defTabSz="914400" rtl="0" eaLnBrk="1" fontAlgn="base" latinLnBrk="0" hangingPunct="1">
              <a:lnSpc>
                <a:spcPct val="100000"/>
              </a:lnSpc>
              <a:spcBef>
                <a:spcPts val="0"/>
              </a:spcBef>
              <a:spcAft>
                <a:spcPct val="0"/>
              </a:spcAft>
              <a:buClr>
                <a:srgbClr val="CC0000"/>
              </a:buClr>
              <a:buSzTx/>
              <a:buFont typeface="Times" charset="0"/>
              <a:buChar char="•"/>
              <a:tabLst/>
              <a:defRPr/>
            </a:pP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Calculate </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P</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err="1">
                <a:ln>
                  <a:noFill/>
                </a:ln>
                <a:solidFill>
                  <a:srgbClr val="000000"/>
                </a:solidFill>
                <a:effectLst/>
                <a:uLnTx/>
                <a:uFillTx/>
                <a:latin typeface="Calibri"/>
                <a:ea typeface="ＭＳ Ｐゴシック" pitchFamily="-65" charset="-128"/>
                <a:cs typeface="Calibri"/>
              </a:rPr>
              <a:t>w</a:t>
            </a:r>
            <a:r>
              <a:rPr kumimoji="0" lang="en-US" sz="2200" b="0" i="1" u="none" strike="noStrike" kern="1200" cap="none" spc="0" normalizeH="0" baseline="-25000" noProof="0" err="1">
                <a:ln>
                  <a:noFill/>
                </a:ln>
                <a:solidFill>
                  <a:srgbClr val="000000"/>
                </a:solidFill>
                <a:effectLst/>
                <a:uLnTx/>
                <a:uFillTx/>
                <a:latin typeface="Calibri"/>
                <a:ea typeface="ＭＳ Ｐゴシック" pitchFamily="-65" charset="-128"/>
                <a:cs typeface="Calibri"/>
              </a:rPr>
              <a:t>k</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1" u="none" strike="noStrike" kern="1200" cap="none" spc="0" normalizeH="0" baseline="0" noProof="0" err="1">
                <a:ln>
                  <a:noFill/>
                </a:ln>
                <a:solidFill>
                  <a:srgbClr val="000000"/>
                </a:solidFill>
                <a:effectLst/>
                <a:uLnTx/>
                <a:uFillTx/>
                <a:latin typeface="Calibri"/>
                <a:ea typeface="ＭＳ Ｐゴシック" pitchFamily="-65" charset="-128"/>
                <a:cs typeface="Calibri"/>
              </a:rPr>
              <a:t>c</a:t>
            </a:r>
            <a:r>
              <a:rPr kumimoji="0" lang="en-US" sz="2200" b="0" i="1" u="none" strike="noStrike" kern="1200" cap="none" spc="0" normalizeH="0" baseline="-25000" noProof="0" err="1">
                <a:ln>
                  <a:noFill/>
                </a:ln>
                <a:solidFill>
                  <a:srgbClr val="000000"/>
                </a:solidFill>
                <a:effectLst/>
                <a:uLnTx/>
                <a:uFillTx/>
                <a:latin typeface="Calibri"/>
                <a:ea typeface="ＭＳ Ｐゴシック" pitchFamily="-65" charset="-128"/>
                <a:cs typeface="Calibri"/>
              </a:rPr>
              <a:t>j</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a:t>
            </a:r>
            <a:r>
              <a:rPr kumimoji="0" lang="en-US" sz="2200" b="0" i="1" u="none" strike="noStrike" kern="1200" cap="none" spc="0" normalizeH="0" baseline="0" noProof="0">
                <a:ln>
                  <a:noFill/>
                </a:ln>
                <a:solidFill>
                  <a:srgbClr val="000000"/>
                </a:solidFill>
                <a:effectLst/>
                <a:uLnTx/>
                <a:uFillTx/>
                <a:latin typeface="Calibri"/>
                <a:ea typeface="ＭＳ Ｐゴシック" pitchFamily="-65" charset="-128"/>
                <a:cs typeface="Calibri"/>
              </a:rPr>
              <a:t> </a:t>
            </a:r>
            <a:r>
              <a:rPr kumimoji="0" lang="en-US" sz="2200" b="0" i="0" u="none" strike="noStrike" kern="1200" cap="none" spc="0" normalizeH="0" baseline="0" noProof="0">
                <a:ln>
                  <a:noFill/>
                </a:ln>
                <a:solidFill>
                  <a:srgbClr val="000000"/>
                </a:solidFill>
                <a:effectLst/>
                <a:uLnTx/>
                <a:uFillTx/>
                <a:latin typeface="Calibri"/>
                <a:ea typeface="ＭＳ Ｐゴシック" pitchFamily="-65" charset="-128"/>
                <a:cs typeface="Calibri"/>
              </a:rPr>
              <a:t>terms</a:t>
            </a:r>
          </a:p>
        </p:txBody>
      </p:sp>
      <p:sp>
        <p:nvSpPr>
          <p:cNvPr id="11" name="Rectangle 4"/>
          <p:cNvSpPr txBox="1">
            <a:spLocks noChangeArrowheads="1"/>
          </p:cNvSpPr>
          <p:nvPr/>
        </p:nvSpPr>
        <p:spPr bwMode="auto">
          <a:xfrm>
            <a:off x="4038600" y="2190750"/>
            <a:ext cx="5791200" cy="685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685800" marR="0" lvl="1"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1800" b="0" i="0" u="none" strike="noStrike" kern="1200" cap="none" spc="0" normalizeH="0" baseline="0" noProof="0">
                <a:ln>
                  <a:noFill/>
                </a:ln>
                <a:solidFill>
                  <a:srgbClr val="000000"/>
                </a:solidFill>
                <a:effectLst/>
                <a:uLnTx/>
                <a:uFillTx/>
                <a:latin typeface="Calibri"/>
                <a:ea typeface="ＭＳ Ｐゴシック" pitchFamily="-65" charset="-128"/>
                <a:cs typeface="Calibri"/>
              </a:rPr>
              <a:t>Remove duplicates in each doc:</a:t>
            </a:r>
          </a:p>
          <a:p>
            <a:pPr marL="1028700" marR="0" lvl="2" indent="-228600" algn="l" defTabSz="914400" rtl="0" eaLnBrk="1" fontAlgn="base" latinLnBrk="0" hangingPunct="1">
              <a:lnSpc>
                <a:spcPct val="100000"/>
              </a:lnSpc>
              <a:spcBef>
                <a:spcPts val="0"/>
              </a:spcBef>
              <a:spcAft>
                <a:spcPct val="0"/>
              </a:spcAft>
              <a:buClr>
                <a:srgbClr val="CC0000"/>
              </a:buClr>
              <a:buSzTx/>
              <a:buFont typeface="Times" charset="0"/>
              <a:buChar char="•"/>
              <a:tabLst/>
              <a:defRPr/>
            </a:pPr>
            <a:r>
              <a:rPr kumimoji="0" lang="en-US" sz="1800" b="0" i="0" u="none" strike="noStrike" kern="1200" cap="none" spc="0" normalizeH="0" baseline="0" noProof="0">
                <a:ln>
                  <a:noFill/>
                </a:ln>
                <a:solidFill>
                  <a:srgbClr val="000000"/>
                </a:solidFill>
                <a:effectLst/>
                <a:uLnTx/>
                <a:uFillTx/>
                <a:latin typeface="Calibri"/>
                <a:ea typeface="ＭＳ Ｐゴシック" pitchFamily="-65" charset="-128"/>
                <a:cs typeface="Calibri"/>
              </a:rPr>
              <a:t>For each word type w in </a:t>
            </a:r>
            <a:r>
              <a:rPr kumimoji="0" lang="en-US" sz="1800" b="0" i="0" u="none" strike="noStrike" kern="1200" cap="none" spc="0" normalizeH="0" baseline="0" noProof="0" err="1">
                <a:ln>
                  <a:noFill/>
                </a:ln>
                <a:solidFill>
                  <a:srgbClr val="000000"/>
                </a:solidFill>
                <a:effectLst/>
                <a:uLnTx/>
                <a:uFillTx/>
                <a:latin typeface="Calibri"/>
                <a:ea typeface="ＭＳ Ｐゴシック" pitchFamily="-65" charset="-128"/>
                <a:cs typeface="Calibri"/>
              </a:rPr>
              <a:t>doc</a:t>
            </a:r>
            <a:r>
              <a:rPr kumimoji="0" lang="en-US" sz="1800" b="0" i="0" u="none" strike="noStrike" kern="1200" cap="none" spc="0" normalizeH="0" baseline="-25000" noProof="0" err="1">
                <a:ln>
                  <a:noFill/>
                </a:ln>
                <a:solidFill>
                  <a:srgbClr val="000000"/>
                </a:solidFill>
                <a:effectLst/>
                <a:uLnTx/>
                <a:uFillTx/>
                <a:latin typeface="Calibri"/>
                <a:ea typeface="ＭＳ Ｐゴシック" pitchFamily="-65" charset="-128"/>
                <a:cs typeface="Calibri"/>
              </a:rPr>
              <a:t>j</a:t>
            </a:r>
            <a:r>
              <a:rPr kumimoji="0" lang="en-US" sz="1800" b="0" i="0" u="none" strike="noStrike" kern="1200" cap="none" spc="0" normalizeH="0" baseline="0" noProof="0">
                <a:ln>
                  <a:noFill/>
                </a:ln>
                <a:solidFill>
                  <a:srgbClr val="000000"/>
                </a:solidFill>
                <a:effectLst/>
                <a:uLnTx/>
                <a:uFillTx/>
                <a:latin typeface="Calibri"/>
                <a:ea typeface="ＭＳ Ｐゴシック" pitchFamily="-65" charset="-128"/>
                <a:cs typeface="Calibri"/>
              </a:rPr>
              <a:t>  </a:t>
            </a:r>
          </a:p>
          <a:p>
            <a:pPr marL="1371600" marR="0" lvl="3" indent="-228600" algn="l" defTabSz="914400" rtl="0" eaLnBrk="1" fontAlgn="base" latinLnBrk="0" hangingPunct="1">
              <a:lnSpc>
                <a:spcPct val="100000"/>
              </a:lnSpc>
              <a:spcBef>
                <a:spcPts val="0"/>
              </a:spcBef>
              <a:spcAft>
                <a:spcPct val="0"/>
              </a:spcAft>
              <a:buClr>
                <a:srgbClr val="000000"/>
              </a:buClr>
              <a:buSzTx/>
              <a:buFont typeface="Times" charset="0"/>
              <a:buChar char="•"/>
              <a:tabLst/>
              <a:defRPr/>
            </a:pPr>
            <a:r>
              <a:rPr kumimoji="0" lang="en-US" sz="1800" b="0" i="0" u="none" strike="noStrike" kern="1200" cap="none" spc="0" normalizeH="0" baseline="0" noProof="0">
                <a:ln>
                  <a:noFill/>
                </a:ln>
                <a:solidFill>
                  <a:srgbClr val="000000"/>
                </a:solidFill>
                <a:effectLst/>
                <a:uLnTx/>
                <a:uFillTx/>
                <a:latin typeface="Calibri"/>
                <a:ea typeface="ＭＳ Ｐゴシック" pitchFamily="-65" charset="-128"/>
                <a:cs typeface="Calibri"/>
              </a:rPr>
              <a:t>Retain only a single instance of w</a:t>
            </a:r>
          </a:p>
        </p:txBody>
      </p:sp>
    </p:spTree>
    <p:extLst>
      <p:ext uri="{BB962C8B-B14F-4D97-AF65-F5344CB8AC3E}">
        <p14:creationId xmlns:p14="http://schemas.microsoft.com/office/powerpoint/2010/main" val="36526498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14544E-7 3.56393E-6 L -1.14544E-7 0.18313 " pathEditMode="relative" rAng="0" ptsTypes="AA">
                                      <p:cBhvr>
                                        <p:cTn id="6" dur="500" fill="hold"/>
                                        <p:tgtEl>
                                          <p:spTgt spid="2"/>
                                        </p:tgtEl>
                                        <p:attrNameLst>
                                          <p:attrName>ppt_x</p:attrName>
                                          <p:attrName>ppt_y</p:attrName>
                                        </p:attrNameLst>
                                      </p:cBhvr>
                                      <p:rCtr x="0" y="9141"/>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8168640" cy="864758"/>
          </a:xfrm>
        </p:spPr>
        <p:txBody>
          <a:bodyPr>
            <a:normAutofit fontScale="90000"/>
          </a:bodyPr>
          <a:lstStyle/>
          <a:p>
            <a:r>
              <a:rPr lang="en-US"/>
              <a:t>Binary Multinomial Na</a:t>
            </a:r>
            <a:r>
              <a:rPr lang="fr-FR"/>
              <a:t>i</a:t>
            </a:r>
            <a:r>
              <a:rPr lang="en-US" err="1"/>
              <a:t>ve</a:t>
            </a:r>
            <a:r>
              <a:rPr lang="en-US"/>
              <a:t> Bayes</a:t>
            </a:r>
            <a:br>
              <a:rPr lang="en-US"/>
            </a:br>
            <a:r>
              <a:rPr lang="en-US"/>
              <a:t> on a test document </a:t>
            </a:r>
            <a:r>
              <a:rPr lang="en-US" i="1"/>
              <a:t>d</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0F35DC5-7E65-8247-99AB-4E984F8A921E}" type="slidenum">
              <a:rPr kumimoji="0" lang="en-US" sz="788" b="0" i="0" u="none" strike="noStrike" kern="1200" cap="none" spc="0" normalizeH="0" baseline="0" noProof="0" smtClean="0">
                <a:ln>
                  <a:noFill/>
                </a:ln>
                <a:solidFill>
                  <a:srgbClr val="FFFFFF"/>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0" lang="en-US" sz="788" b="0" i="0" u="none" strike="noStrike" kern="1200" cap="none" spc="0" normalizeH="0" baseline="0" noProof="0">
              <a:ln>
                <a:noFill/>
              </a:ln>
              <a:solidFill>
                <a:srgbClr val="FFFFFF"/>
              </a:solidFill>
              <a:effectLst/>
              <a:uLnTx/>
              <a:uFillTx/>
              <a:latin typeface="Lucida Sans" charset="0"/>
              <a:ea typeface="ＭＳ Ｐゴシック" charset="0"/>
            </a:endParaRPr>
          </a:p>
        </p:txBody>
      </p:sp>
      <p:sp>
        <p:nvSpPr>
          <p:cNvPr id="3" name="Content Placeholder 2"/>
          <p:cNvSpPr>
            <a:spLocks noGrp="1"/>
          </p:cNvSpPr>
          <p:nvPr>
            <p:ph idx="1"/>
          </p:nvPr>
        </p:nvSpPr>
        <p:spPr/>
        <p:txBody>
          <a:bodyPr/>
          <a:lstStyle/>
          <a:p>
            <a:r>
              <a:rPr lang="en-US"/>
              <a:t>First remove all duplicate words from </a:t>
            </a:r>
            <a:r>
              <a:rPr lang="en-US" i="1"/>
              <a:t>d</a:t>
            </a:r>
          </a:p>
          <a:p>
            <a:r>
              <a:rPr lang="en-US"/>
              <a:t>Then compute NB using the same equation: </a:t>
            </a:r>
          </a:p>
        </p:txBody>
      </p:sp>
      <p:graphicFrame>
        <p:nvGraphicFramePr>
          <p:cNvPr id="6" name="Object 2"/>
          <p:cNvGraphicFramePr>
            <a:graphicFrameLocks noChangeAspect="1"/>
          </p:cNvGraphicFramePr>
          <p:nvPr/>
        </p:nvGraphicFramePr>
        <p:xfrm>
          <a:off x="1676400" y="2636380"/>
          <a:ext cx="5715000" cy="1030866"/>
        </p:xfrm>
        <a:graphic>
          <a:graphicData uri="http://schemas.openxmlformats.org/presentationml/2006/ole">
            <mc:AlternateContent xmlns:mc="http://schemas.openxmlformats.org/markup-compatibility/2006">
              <mc:Choice xmlns:v="urn:schemas-microsoft-com:vml" Requires="v">
                <p:oleObj name="Equation" r:id="rId2" imgW="2171700" imgH="393700" progId="Equation.3">
                  <p:embed/>
                </p:oleObj>
              </mc:Choice>
              <mc:Fallback>
                <p:oleObj name="Equation" r:id="rId2" imgW="2171700" imgH="393700" progId="Equation.3">
                  <p:embed/>
                  <p:pic>
                    <p:nvPicPr>
                      <p:cNvPr id="6" name="Object 2"/>
                      <p:cNvPicPr>
                        <a:picLocks noChangeAspect="1" noChangeArrowheads="1"/>
                      </p:cNvPicPr>
                      <p:nvPr/>
                    </p:nvPicPr>
                    <p:blipFill>
                      <a:blip r:embed="rId3"/>
                      <a:srcRect/>
                      <a:stretch>
                        <a:fillRect/>
                      </a:stretch>
                    </p:blipFill>
                    <p:spPr bwMode="auto">
                      <a:xfrm>
                        <a:off x="1676400" y="2636380"/>
                        <a:ext cx="5715000" cy="1030866"/>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783822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Positive or negative movie review?</a:t>
            </a:r>
          </a:p>
        </p:txBody>
      </p:sp>
      <p:sp>
        <p:nvSpPr>
          <p:cNvPr id="3" name="Content Placeholder 2"/>
          <p:cNvSpPr>
            <a:spLocks noGrp="1"/>
          </p:cNvSpPr>
          <p:nvPr>
            <p:ph idx="1"/>
          </p:nvPr>
        </p:nvSpPr>
        <p:spPr>
          <a:xfrm>
            <a:off x="762000" y="1352550"/>
            <a:ext cx="7924800" cy="3333750"/>
          </a:xfrm>
        </p:spPr>
        <p:txBody>
          <a:bodyPr/>
          <a:lstStyle/>
          <a:p>
            <a:r>
              <a:rPr lang="en-US" dirty="0"/>
              <a:t>unbelievably disappointing </a:t>
            </a:r>
          </a:p>
          <a:p>
            <a:r>
              <a:rPr lang="en-US" dirty="0"/>
              <a:t>Full of zany characters and richly applied satire, and some great plot twists</a:t>
            </a:r>
          </a:p>
          <a:p>
            <a:r>
              <a:rPr lang="en-US" dirty="0"/>
              <a:t> this is the greatest screwball comedy ever filmed</a:t>
            </a:r>
          </a:p>
          <a:p>
            <a:r>
              <a:rPr lang="en-US" dirty="0"/>
              <a:t> It was pathetic. The worst part about it was the boxing scenes.</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4</a:t>
            </a:fld>
            <a:endParaRPr lang="en-US" dirty="0"/>
          </a:p>
        </p:txBody>
      </p:sp>
      <p:pic>
        <p:nvPicPr>
          <p:cNvPr id="5" name="Picture 4" descr="Thumbs-down-ic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3181350"/>
            <a:ext cx="558800" cy="503632"/>
          </a:xfrm>
          <a:prstGeom prst="rect">
            <a:avLst/>
          </a:prstGeom>
        </p:spPr>
      </p:pic>
      <p:pic>
        <p:nvPicPr>
          <p:cNvPr id="6" name="Picture 5" descr="Thumbs-up-ic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1" y="1885951"/>
            <a:ext cx="591828" cy="533399"/>
          </a:xfrm>
          <a:prstGeom prst="rect">
            <a:avLst/>
          </a:prstGeom>
        </p:spPr>
      </p:pic>
      <p:pic>
        <p:nvPicPr>
          <p:cNvPr id="7" name="Picture 6" descr="Thumbs-down-ico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1352550"/>
            <a:ext cx="558800" cy="503632"/>
          </a:xfrm>
          <a:prstGeom prst="rect">
            <a:avLst/>
          </a:prstGeom>
        </p:spPr>
      </p:pic>
      <p:pic>
        <p:nvPicPr>
          <p:cNvPr id="8" name="Picture 7" descr="Thumbs-up-ic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2495550"/>
            <a:ext cx="591828" cy="533399"/>
          </a:xfrm>
          <a:prstGeom prst="rect">
            <a:avLst/>
          </a:prstGeom>
        </p:spPr>
      </p:pic>
    </p:spTree>
    <p:extLst>
      <p:ext uri="{BB962C8B-B14F-4D97-AF65-F5344CB8AC3E}">
        <p14:creationId xmlns:p14="http://schemas.microsoft.com/office/powerpoint/2010/main" val="778539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A8443-8BBC-7F4A-8C17-A9BE32F9376B}"/>
              </a:ext>
            </a:extLst>
          </p:cNvPr>
          <p:cNvSpPr>
            <a:spLocks noGrp="1"/>
          </p:cNvSpPr>
          <p:nvPr>
            <p:ph type="title"/>
          </p:nvPr>
        </p:nvSpPr>
        <p:spPr/>
        <p:txBody>
          <a:bodyPr/>
          <a:lstStyle/>
          <a:p>
            <a:r>
              <a:rPr lang="en-US"/>
              <a:t>Binary multinominal naive Bayes</a:t>
            </a:r>
          </a:p>
        </p:txBody>
      </p:sp>
      <p:pic>
        <p:nvPicPr>
          <p:cNvPr id="5" name="Content Placeholder 4">
            <a:extLst>
              <a:ext uri="{FF2B5EF4-FFF2-40B4-BE49-F238E27FC236}">
                <a16:creationId xmlns:a16="http://schemas.microsoft.com/office/drawing/2014/main" id="{F0FBA918-C1CF-3344-AA55-F1969F868FFB}"/>
              </a:ext>
            </a:extLst>
          </p:cNvPr>
          <p:cNvPicPr>
            <a:picLocks noGrp="1" noChangeAspect="1"/>
          </p:cNvPicPr>
          <p:nvPr>
            <p:ph idx="1"/>
          </p:nvPr>
        </p:nvPicPr>
        <p:blipFill>
          <a:blip r:embed="rId2"/>
          <a:stretch>
            <a:fillRect/>
          </a:stretch>
        </p:blipFill>
        <p:spPr>
          <a:xfrm>
            <a:off x="1257300" y="1009191"/>
            <a:ext cx="6629400" cy="4036197"/>
          </a:xfrm>
        </p:spPr>
      </p:pic>
      <p:sp>
        <p:nvSpPr>
          <p:cNvPr id="6" name="Rectangle 5">
            <a:extLst>
              <a:ext uri="{FF2B5EF4-FFF2-40B4-BE49-F238E27FC236}">
                <a16:creationId xmlns:a16="http://schemas.microsoft.com/office/drawing/2014/main" id="{ABD05A7C-C320-154E-ADAB-352A7C7482E9}"/>
              </a:ext>
            </a:extLst>
          </p:cNvPr>
          <p:cNvSpPr/>
          <p:nvPr/>
        </p:nvSpPr>
        <p:spPr>
          <a:xfrm>
            <a:off x="1143000" y="3105150"/>
            <a:ext cx="4191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99A736BB-201F-5F49-80A3-37F1CE6A1A42}"/>
              </a:ext>
            </a:extLst>
          </p:cNvPr>
          <p:cNvSpPr/>
          <p:nvPr/>
        </p:nvSpPr>
        <p:spPr>
          <a:xfrm>
            <a:off x="5339080" y="971550"/>
            <a:ext cx="2661920" cy="40361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B42DF07C-B231-CD49-AFC5-17B2AA3DB8DF}"/>
              </a:ext>
            </a:extLst>
          </p:cNvPr>
          <p:cNvSpPr/>
          <p:nvPr/>
        </p:nvSpPr>
        <p:spPr>
          <a:xfrm>
            <a:off x="7086600" y="911860"/>
            <a:ext cx="2661920" cy="4231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1462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A8443-8BBC-7F4A-8C17-A9BE32F9376B}"/>
              </a:ext>
            </a:extLst>
          </p:cNvPr>
          <p:cNvSpPr>
            <a:spLocks noGrp="1"/>
          </p:cNvSpPr>
          <p:nvPr>
            <p:ph type="title"/>
          </p:nvPr>
        </p:nvSpPr>
        <p:spPr/>
        <p:txBody>
          <a:bodyPr/>
          <a:lstStyle/>
          <a:p>
            <a:r>
              <a:rPr lang="en-US"/>
              <a:t>Binary multinominal naive Bayes</a:t>
            </a:r>
          </a:p>
        </p:txBody>
      </p:sp>
      <p:pic>
        <p:nvPicPr>
          <p:cNvPr id="5" name="Content Placeholder 4">
            <a:extLst>
              <a:ext uri="{FF2B5EF4-FFF2-40B4-BE49-F238E27FC236}">
                <a16:creationId xmlns:a16="http://schemas.microsoft.com/office/drawing/2014/main" id="{F0FBA918-C1CF-3344-AA55-F1969F868FFB}"/>
              </a:ext>
            </a:extLst>
          </p:cNvPr>
          <p:cNvPicPr>
            <a:picLocks noGrp="1" noChangeAspect="1"/>
          </p:cNvPicPr>
          <p:nvPr>
            <p:ph idx="1"/>
          </p:nvPr>
        </p:nvPicPr>
        <p:blipFill>
          <a:blip r:embed="rId2"/>
          <a:stretch>
            <a:fillRect/>
          </a:stretch>
        </p:blipFill>
        <p:spPr>
          <a:xfrm>
            <a:off x="1257300" y="1009191"/>
            <a:ext cx="6629400" cy="4036197"/>
          </a:xfrm>
        </p:spPr>
      </p:pic>
      <p:sp>
        <p:nvSpPr>
          <p:cNvPr id="6" name="Rectangle 5">
            <a:extLst>
              <a:ext uri="{FF2B5EF4-FFF2-40B4-BE49-F238E27FC236}">
                <a16:creationId xmlns:a16="http://schemas.microsoft.com/office/drawing/2014/main" id="{ABD05A7C-C320-154E-ADAB-352A7C7482E9}"/>
              </a:ext>
            </a:extLst>
          </p:cNvPr>
          <p:cNvSpPr/>
          <p:nvPr/>
        </p:nvSpPr>
        <p:spPr>
          <a:xfrm>
            <a:off x="1143000" y="3105150"/>
            <a:ext cx="4191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B42DF07C-B231-CD49-AFC5-17B2AA3DB8DF}"/>
              </a:ext>
            </a:extLst>
          </p:cNvPr>
          <p:cNvSpPr/>
          <p:nvPr/>
        </p:nvSpPr>
        <p:spPr>
          <a:xfrm>
            <a:off x="7086600" y="911860"/>
            <a:ext cx="2661920" cy="4231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1820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A8443-8BBC-7F4A-8C17-A9BE32F9376B}"/>
              </a:ext>
            </a:extLst>
          </p:cNvPr>
          <p:cNvSpPr>
            <a:spLocks noGrp="1"/>
          </p:cNvSpPr>
          <p:nvPr>
            <p:ph type="title"/>
          </p:nvPr>
        </p:nvSpPr>
        <p:spPr/>
        <p:txBody>
          <a:bodyPr/>
          <a:lstStyle/>
          <a:p>
            <a:r>
              <a:rPr lang="en-US"/>
              <a:t>Binary multinominal naive Bayes</a:t>
            </a:r>
          </a:p>
        </p:txBody>
      </p:sp>
      <p:pic>
        <p:nvPicPr>
          <p:cNvPr id="5" name="Content Placeholder 4">
            <a:extLst>
              <a:ext uri="{FF2B5EF4-FFF2-40B4-BE49-F238E27FC236}">
                <a16:creationId xmlns:a16="http://schemas.microsoft.com/office/drawing/2014/main" id="{F0FBA918-C1CF-3344-AA55-F1969F868FFB}"/>
              </a:ext>
            </a:extLst>
          </p:cNvPr>
          <p:cNvPicPr>
            <a:picLocks noGrp="1" noChangeAspect="1"/>
          </p:cNvPicPr>
          <p:nvPr>
            <p:ph idx="1"/>
          </p:nvPr>
        </p:nvPicPr>
        <p:blipFill>
          <a:blip r:embed="rId2"/>
          <a:stretch>
            <a:fillRect/>
          </a:stretch>
        </p:blipFill>
        <p:spPr>
          <a:xfrm>
            <a:off x="1257300" y="1009191"/>
            <a:ext cx="6629400" cy="4036197"/>
          </a:xfrm>
        </p:spPr>
      </p:pic>
      <p:sp>
        <p:nvSpPr>
          <p:cNvPr id="8" name="Rectangle 7">
            <a:extLst>
              <a:ext uri="{FF2B5EF4-FFF2-40B4-BE49-F238E27FC236}">
                <a16:creationId xmlns:a16="http://schemas.microsoft.com/office/drawing/2014/main" id="{B42DF07C-B231-CD49-AFC5-17B2AA3DB8DF}"/>
              </a:ext>
            </a:extLst>
          </p:cNvPr>
          <p:cNvSpPr/>
          <p:nvPr/>
        </p:nvSpPr>
        <p:spPr>
          <a:xfrm>
            <a:off x="7086600" y="911860"/>
            <a:ext cx="2661920" cy="4231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6085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A8443-8BBC-7F4A-8C17-A9BE32F9376B}"/>
              </a:ext>
            </a:extLst>
          </p:cNvPr>
          <p:cNvSpPr>
            <a:spLocks noGrp="1"/>
          </p:cNvSpPr>
          <p:nvPr>
            <p:ph type="title"/>
          </p:nvPr>
        </p:nvSpPr>
        <p:spPr/>
        <p:txBody>
          <a:bodyPr/>
          <a:lstStyle/>
          <a:p>
            <a:r>
              <a:rPr lang="en-US"/>
              <a:t>Binary multinominal naive Bayes</a:t>
            </a:r>
          </a:p>
        </p:txBody>
      </p:sp>
      <p:pic>
        <p:nvPicPr>
          <p:cNvPr id="5" name="Content Placeholder 4">
            <a:extLst>
              <a:ext uri="{FF2B5EF4-FFF2-40B4-BE49-F238E27FC236}">
                <a16:creationId xmlns:a16="http://schemas.microsoft.com/office/drawing/2014/main" id="{F0FBA918-C1CF-3344-AA55-F1969F868FFB}"/>
              </a:ext>
            </a:extLst>
          </p:cNvPr>
          <p:cNvPicPr>
            <a:picLocks noGrp="1" noChangeAspect="1"/>
          </p:cNvPicPr>
          <p:nvPr>
            <p:ph idx="1"/>
          </p:nvPr>
        </p:nvPicPr>
        <p:blipFill>
          <a:blip r:embed="rId2"/>
          <a:stretch>
            <a:fillRect/>
          </a:stretch>
        </p:blipFill>
        <p:spPr>
          <a:xfrm>
            <a:off x="1257300" y="1009191"/>
            <a:ext cx="6629400" cy="4036197"/>
          </a:xfrm>
        </p:spPr>
      </p:pic>
      <p:sp>
        <p:nvSpPr>
          <p:cNvPr id="9" name="TextBox 8">
            <a:extLst>
              <a:ext uri="{FF2B5EF4-FFF2-40B4-BE49-F238E27FC236}">
                <a16:creationId xmlns:a16="http://schemas.microsoft.com/office/drawing/2014/main" id="{FA0E2CEE-899C-724E-B473-04D790077E08}"/>
              </a:ext>
            </a:extLst>
          </p:cNvPr>
          <p:cNvSpPr txBox="1"/>
          <p:nvPr/>
        </p:nvSpPr>
        <p:spPr>
          <a:xfrm>
            <a:off x="533400" y="4762440"/>
            <a:ext cx="5114349" cy="400110"/>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Counts can still be 2! Binarization is within-doc!</a:t>
            </a:r>
          </a:p>
        </p:txBody>
      </p:sp>
    </p:spTree>
    <p:extLst>
      <p:ext uri="{BB962C8B-B14F-4D97-AF65-F5344CB8AC3E}">
        <p14:creationId xmlns:p14="http://schemas.microsoft.com/office/powerpoint/2010/main" val="2581329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81400" y="222885"/>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Sentiment and Binary Naive Bayes</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98128009"/>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05200" y="188594"/>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More on Sentiment Classification</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19994922"/>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328C2-437D-134D-89E6-8E49F091897A}"/>
              </a:ext>
            </a:extLst>
          </p:cNvPr>
          <p:cNvSpPr>
            <a:spLocks noGrp="1"/>
          </p:cNvSpPr>
          <p:nvPr>
            <p:ph type="title"/>
          </p:nvPr>
        </p:nvSpPr>
        <p:spPr>
          <a:xfrm>
            <a:off x="822960" y="119702"/>
            <a:ext cx="8092440" cy="680397"/>
          </a:xfrm>
        </p:spPr>
        <p:txBody>
          <a:bodyPr>
            <a:normAutofit fontScale="90000"/>
          </a:bodyPr>
          <a:lstStyle/>
          <a:p>
            <a:r>
              <a:rPr lang="en-US"/>
              <a:t>Sentiment Classification: Dealing with Negation</a:t>
            </a:r>
          </a:p>
        </p:txBody>
      </p:sp>
      <p:sp>
        <p:nvSpPr>
          <p:cNvPr id="3" name="Content Placeholder 2">
            <a:extLst>
              <a:ext uri="{FF2B5EF4-FFF2-40B4-BE49-F238E27FC236}">
                <a16:creationId xmlns:a16="http://schemas.microsoft.com/office/drawing/2014/main" id="{726DE6D9-B952-FE48-8D15-315014C81804}"/>
              </a:ext>
            </a:extLst>
          </p:cNvPr>
          <p:cNvSpPr>
            <a:spLocks noGrp="1"/>
          </p:cNvSpPr>
          <p:nvPr>
            <p:ph idx="1"/>
          </p:nvPr>
        </p:nvSpPr>
        <p:spPr>
          <a:xfrm>
            <a:off x="822960" y="971550"/>
            <a:ext cx="7543801" cy="533400"/>
          </a:xfrm>
        </p:spPr>
        <p:txBody>
          <a:bodyPr/>
          <a:lstStyle/>
          <a:p>
            <a:r>
              <a:rPr lang="en-US" dirty="0"/>
              <a:t>I really like this movie</a:t>
            </a:r>
          </a:p>
        </p:txBody>
      </p:sp>
      <p:sp>
        <p:nvSpPr>
          <p:cNvPr id="4" name="Content Placeholder 2">
            <a:extLst>
              <a:ext uri="{FF2B5EF4-FFF2-40B4-BE49-F238E27FC236}">
                <a16:creationId xmlns:a16="http://schemas.microsoft.com/office/drawing/2014/main" id="{A46C19C5-FE8F-454B-9AE4-83D27CD3A57E}"/>
              </a:ext>
            </a:extLst>
          </p:cNvPr>
          <p:cNvSpPr txBox="1">
            <a:spLocks/>
          </p:cNvSpPr>
          <p:nvPr/>
        </p:nvSpPr>
        <p:spPr>
          <a:xfrm>
            <a:off x="752474" y="1428750"/>
            <a:ext cx="7543801" cy="533400"/>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7938" marR="0" lvl="0" indent="-7938" algn="l" defTabSz="685800" rtl="0" eaLnBrk="1" fontAlgn="auto" latinLnBrk="0" hangingPunct="1">
              <a:lnSpc>
                <a:spcPct val="90000"/>
              </a:lnSpc>
              <a:spcBef>
                <a:spcPts val="900"/>
              </a:spcBef>
              <a:spcAft>
                <a:spcPts val="150"/>
              </a:spcAft>
              <a:buClr>
                <a:srgbClr val="E48312"/>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I really </a:t>
            </a:r>
            <a:r>
              <a:rPr kumimoji="0" lang="en-US" sz="2800" b="1" i="0" u="none" strike="noStrike" kern="1200" cap="none" spc="0" normalizeH="0" baseline="0" noProof="0" dirty="0">
                <a:ln>
                  <a:noFill/>
                </a:ln>
                <a:solidFill>
                  <a:srgbClr val="FF0000"/>
                </a:solidFill>
                <a:effectLst/>
                <a:uLnTx/>
                <a:uFillTx/>
                <a:latin typeface="Calibri" panose="020F0502020204030204"/>
                <a:ea typeface="+mn-ea"/>
                <a:cs typeface="+mn-cs"/>
              </a:rPr>
              <a:t>don't</a:t>
            </a:r>
            <a:r>
              <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 like this movie</a:t>
            </a:r>
          </a:p>
        </p:txBody>
      </p:sp>
      <p:sp>
        <p:nvSpPr>
          <p:cNvPr id="5" name="Content Placeholder 2">
            <a:extLst>
              <a:ext uri="{FF2B5EF4-FFF2-40B4-BE49-F238E27FC236}">
                <a16:creationId xmlns:a16="http://schemas.microsoft.com/office/drawing/2014/main" id="{09630652-ABF8-9D49-A2E5-96F42894CB1A}"/>
              </a:ext>
            </a:extLst>
          </p:cNvPr>
          <p:cNvSpPr txBox="1">
            <a:spLocks/>
          </p:cNvSpPr>
          <p:nvPr/>
        </p:nvSpPr>
        <p:spPr>
          <a:xfrm>
            <a:off x="822960" y="1657350"/>
            <a:ext cx="8285480" cy="2479039"/>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marR="0" lvl="0" indent="0" algn="l" defTabSz="685800" rtl="0" eaLnBrk="1" fontAlgn="auto" latinLnBrk="0" hangingPunct="1">
              <a:lnSpc>
                <a:spcPct val="90000"/>
              </a:lnSpc>
              <a:spcBef>
                <a:spcPts val="900"/>
              </a:spcBef>
              <a:spcAft>
                <a:spcPts val="150"/>
              </a:spcAft>
              <a:buClr>
                <a:srgbClr val="E48312"/>
              </a:buClr>
              <a:buSzPct val="100000"/>
              <a:buFont typeface="Calibri" panose="020F0502020204030204" pitchFamily="34" charset="0"/>
              <a:buNone/>
              <a:tabLst/>
              <a:defRPr/>
            </a:pPr>
            <a:endPar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endParaRPr>
          </a:p>
          <a:p>
            <a:pPr marL="0" marR="0" lvl="0" indent="0" algn="l" defTabSz="685800" rtl="0" eaLnBrk="1" fontAlgn="auto" latinLnBrk="0" hangingPunct="1">
              <a:lnSpc>
                <a:spcPct val="90000"/>
              </a:lnSpc>
              <a:spcBef>
                <a:spcPts val="900"/>
              </a:spcBef>
              <a:spcAft>
                <a:spcPts val="150"/>
              </a:spcAft>
              <a:buClr>
                <a:srgbClr val="E48312"/>
              </a:buClr>
              <a:buSzPct val="100000"/>
              <a:buFont typeface="Calibri" panose="020F0502020204030204" pitchFamily="34" charset="0"/>
              <a:buNone/>
              <a:tabLst/>
              <a:defRPr/>
            </a:pPr>
            <a:r>
              <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Negation changes the meaning of "like" to negative.</a:t>
            </a:r>
          </a:p>
          <a:p>
            <a:pPr marL="0" marR="0" lvl="0" indent="0" algn="l" defTabSz="685800" rtl="0" eaLnBrk="1" fontAlgn="auto" latinLnBrk="0" hangingPunct="1">
              <a:lnSpc>
                <a:spcPct val="90000"/>
              </a:lnSpc>
              <a:spcBef>
                <a:spcPts val="900"/>
              </a:spcBef>
              <a:spcAft>
                <a:spcPts val="150"/>
              </a:spcAft>
              <a:buClr>
                <a:srgbClr val="E48312"/>
              </a:buClr>
              <a:buSzPct val="100000"/>
              <a:buFont typeface="Calibri" panose="020F0502020204030204" pitchFamily="34" charset="0"/>
              <a:buNone/>
              <a:tabLst/>
              <a:defRPr/>
            </a:pPr>
            <a:r>
              <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Negation can also change negative to positive-</a:t>
            </a:r>
            <a:r>
              <a:rPr kumimoji="0" lang="en-US" sz="2800" b="0" i="0" u="none" strike="noStrike" kern="1200" cap="none" spc="0" normalizeH="0" baseline="0" noProof="0" dirty="0" err="1">
                <a:ln>
                  <a:noFill/>
                </a:ln>
                <a:solidFill>
                  <a:srgbClr val="000000">
                    <a:lumMod val="75000"/>
                    <a:lumOff val="25000"/>
                  </a:srgbClr>
                </a:solidFill>
                <a:effectLst/>
                <a:uLnTx/>
                <a:uFillTx/>
                <a:latin typeface="Calibri" panose="020F0502020204030204"/>
                <a:ea typeface="+mn-ea"/>
                <a:cs typeface="+mn-cs"/>
              </a:rPr>
              <a:t>ish</a:t>
            </a:r>
            <a:r>
              <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 </a:t>
            </a:r>
          </a:p>
          <a:p>
            <a:pPr marL="739775" marR="0" lvl="1" indent="-342900" algn="l" defTabSz="685800" rtl="0" eaLnBrk="1" fontAlgn="auto" latinLnBrk="0" hangingPunct="1">
              <a:lnSpc>
                <a:spcPct val="90000"/>
              </a:lnSpc>
              <a:spcBef>
                <a:spcPts val="150"/>
              </a:spcBef>
              <a:spcAft>
                <a:spcPts val="300"/>
              </a:spcAft>
              <a:buClr>
                <a:srgbClr val="E48312"/>
              </a:buClr>
              <a:buSzTx/>
              <a:buFont typeface="Calibri" pitchFamily="34" charset="0"/>
              <a:buChar char="◦"/>
              <a:tabLst/>
              <a:defRPr/>
            </a:pPr>
            <a:r>
              <a:rPr kumimoji="0" lang="en-US" sz="2400" b="1" i="0" u="none" strike="noStrike" kern="1200" cap="none" spc="0" normalizeH="0" baseline="0" noProof="0" dirty="0">
                <a:ln>
                  <a:noFill/>
                </a:ln>
                <a:solidFill>
                  <a:srgbClr val="FF0000"/>
                </a:solidFill>
                <a:effectLst/>
                <a:uLnTx/>
                <a:uFillTx/>
                <a:latin typeface="Calibri" panose="020F0502020204030204"/>
                <a:ea typeface="+mn-ea"/>
                <a:cs typeface="+mn-cs"/>
              </a:rPr>
              <a:t>Don't</a:t>
            </a:r>
            <a:r>
              <a:rPr kumimoji="0" lang="en-US" sz="24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 dismiss this film</a:t>
            </a:r>
          </a:p>
          <a:p>
            <a:pPr marL="739775" marR="0" lvl="1" indent="-342900" algn="l" defTabSz="685800" rtl="0" eaLnBrk="1" fontAlgn="auto" latinLnBrk="0" hangingPunct="1">
              <a:lnSpc>
                <a:spcPct val="90000"/>
              </a:lnSpc>
              <a:spcBef>
                <a:spcPts val="150"/>
              </a:spcBef>
              <a:spcAft>
                <a:spcPts val="300"/>
              </a:spcAft>
              <a:buClr>
                <a:srgbClr val="E48312"/>
              </a:buClr>
              <a:buSzTx/>
              <a:buFont typeface="Calibri" pitchFamily="34" charset="0"/>
              <a:buChar char="◦"/>
              <a:tabLst/>
              <a:defRPr/>
            </a:pPr>
            <a:r>
              <a:rPr kumimoji="0" lang="en-US" sz="2400" b="1" i="0" u="none" strike="noStrike" kern="1200" cap="none" spc="0" normalizeH="0" baseline="0" noProof="0" dirty="0">
                <a:ln>
                  <a:noFill/>
                </a:ln>
                <a:solidFill>
                  <a:srgbClr val="FF0000"/>
                </a:solidFill>
                <a:effectLst/>
                <a:uLnTx/>
                <a:uFillTx/>
                <a:latin typeface="Calibri" panose="020F0502020204030204"/>
                <a:ea typeface="+mn-ea"/>
                <a:cs typeface="+mn-cs"/>
              </a:rPr>
              <a:t>Doesn't</a:t>
            </a:r>
            <a:r>
              <a:rPr kumimoji="0" lang="en-US" sz="24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rPr>
              <a:t> let us get bored</a:t>
            </a:r>
          </a:p>
          <a:p>
            <a:pPr marL="7938" marR="0" lvl="0" indent="-7938" algn="l" defTabSz="685800" rtl="0" eaLnBrk="1" fontAlgn="auto" latinLnBrk="0" hangingPunct="1">
              <a:lnSpc>
                <a:spcPct val="90000"/>
              </a:lnSpc>
              <a:spcBef>
                <a:spcPts val="900"/>
              </a:spcBef>
              <a:spcAft>
                <a:spcPts val="150"/>
              </a:spcAft>
              <a:buClr>
                <a:srgbClr val="E48312"/>
              </a:buClr>
              <a:buSzPct val="100000"/>
              <a:buFont typeface="Calibri" panose="020F0502020204030204" pitchFamily="34" charset="0"/>
              <a:buChar char=" "/>
              <a:tabLst/>
              <a:defRPr/>
            </a:pPr>
            <a:endParaRPr kumimoji="0" lang="en-US" sz="2800" b="0" i="0" u="none" strike="noStrike" kern="1200" cap="none" spc="0" normalizeH="0" baseline="0" noProof="0" dirty="0">
              <a:ln>
                <a:noFill/>
              </a:ln>
              <a:solidFill>
                <a:srgbClr val="000000">
                  <a:lumMod val="75000"/>
                  <a:lumOff val="25000"/>
                </a:srgb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A393437-70A5-4E41-8E95-5A9B26F3A66E}"/>
              </a:ext>
            </a:extLst>
          </p:cNvPr>
          <p:cNvSpPr txBox="1"/>
          <p:nvPr/>
        </p:nvSpPr>
        <p:spPr>
          <a:xfrm>
            <a:off x="4998720" y="2336800"/>
            <a:ext cx="184731" cy="46166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Lucida Sans" charset="0"/>
              <a:ea typeface="ＭＳ Ｐゴシック" charset="0"/>
            </a:endParaRPr>
          </a:p>
        </p:txBody>
      </p:sp>
    </p:spTree>
    <p:extLst>
      <p:ext uri="{BB962C8B-B14F-4D97-AF65-F5344CB8AC3E}">
        <p14:creationId xmlns:p14="http://schemas.microsoft.com/office/powerpoint/2010/main" val="4116685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4" grpId="0"/>
      <p:bldP spid="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350"/>
            <a:ext cx="8458200" cy="742950"/>
          </a:xfrm>
        </p:spPr>
        <p:txBody>
          <a:bodyPr>
            <a:normAutofit fontScale="90000"/>
          </a:bodyPr>
          <a:lstStyle/>
          <a:p>
            <a:r>
              <a:rPr lang="en-US"/>
              <a:t>Sentiment Classification: Dealing with Negation</a:t>
            </a:r>
          </a:p>
        </p:txBody>
      </p:sp>
      <p:sp>
        <p:nvSpPr>
          <p:cNvPr id="3" name="Content Placeholder 2"/>
          <p:cNvSpPr>
            <a:spLocks noGrp="1"/>
          </p:cNvSpPr>
          <p:nvPr>
            <p:ph sz="quarter" idx="1"/>
          </p:nvPr>
        </p:nvSpPr>
        <p:spPr>
          <a:xfrm>
            <a:off x="457200" y="2038350"/>
            <a:ext cx="8610600" cy="2895600"/>
          </a:xfrm>
        </p:spPr>
        <p:txBody>
          <a:bodyPr/>
          <a:lstStyle/>
          <a:p>
            <a:pPr marL="0" indent="0">
              <a:buNone/>
            </a:pPr>
            <a:r>
              <a:rPr lang="en-US" sz="2300"/>
              <a:t>Simple baseline method:</a:t>
            </a:r>
          </a:p>
          <a:p>
            <a:pPr marL="0" indent="0">
              <a:buNone/>
            </a:pPr>
            <a:r>
              <a:rPr lang="en-US" sz="2300"/>
              <a:t>Add NOT_ to every word between negation and following punctuation:</a:t>
            </a:r>
          </a:p>
          <a:p>
            <a:endParaRPr lang="en-US" sz="1600"/>
          </a:p>
          <a:p>
            <a:pPr>
              <a:buNone/>
            </a:pPr>
            <a:r>
              <a:rPr lang="en-US" sz="2700">
                <a:solidFill>
                  <a:srgbClr val="660066"/>
                </a:solidFill>
                <a:latin typeface="Courier"/>
                <a:cs typeface="Courier"/>
              </a:rPr>
              <a:t>didn’t like this movie , but I</a:t>
            </a:r>
          </a:p>
          <a:p>
            <a:endParaRPr lang="en-US" sz="2700">
              <a:solidFill>
                <a:srgbClr val="660066"/>
              </a:solidFill>
            </a:endParaRPr>
          </a:p>
          <a:p>
            <a:pPr>
              <a:buNone/>
            </a:pPr>
            <a:r>
              <a:rPr lang="en-US" sz="2700">
                <a:solidFill>
                  <a:srgbClr val="660066"/>
                </a:solidFill>
                <a:latin typeface="Courier"/>
                <a:cs typeface="Courier"/>
              </a:rPr>
              <a:t>didn’t </a:t>
            </a:r>
            <a:r>
              <a:rPr lang="en-US" sz="2700" err="1">
                <a:solidFill>
                  <a:srgbClr val="660066"/>
                </a:solidFill>
                <a:latin typeface="Courier"/>
                <a:cs typeface="Courier"/>
              </a:rPr>
              <a:t>NOT_like</a:t>
            </a:r>
            <a:r>
              <a:rPr lang="en-US" sz="2700">
                <a:solidFill>
                  <a:srgbClr val="660066"/>
                </a:solidFill>
                <a:latin typeface="Courier"/>
                <a:cs typeface="Courier"/>
              </a:rPr>
              <a:t> </a:t>
            </a:r>
            <a:r>
              <a:rPr lang="en-US" sz="2700" err="1">
                <a:solidFill>
                  <a:srgbClr val="660066"/>
                </a:solidFill>
                <a:latin typeface="Courier"/>
                <a:cs typeface="Courier"/>
              </a:rPr>
              <a:t>NOT_this</a:t>
            </a:r>
            <a:r>
              <a:rPr lang="en-US" sz="2700">
                <a:solidFill>
                  <a:srgbClr val="660066"/>
                </a:solidFill>
                <a:latin typeface="Courier"/>
                <a:cs typeface="Courier"/>
              </a:rPr>
              <a:t> </a:t>
            </a:r>
            <a:r>
              <a:rPr lang="en-US" sz="2700" err="1">
                <a:solidFill>
                  <a:srgbClr val="660066"/>
                </a:solidFill>
                <a:latin typeface="Courier"/>
                <a:cs typeface="Courier"/>
              </a:rPr>
              <a:t>NOT_movie</a:t>
            </a:r>
            <a:r>
              <a:rPr lang="en-US" sz="2700">
                <a:solidFill>
                  <a:srgbClr val="660066"/>
                </a:solidFill>
                <a:latin typeface="Courier"/>
                <a:cs typeface="Courier"/>
              </a:rPr>
              <a:t> but I</a:t>
            </a:r>
          </a:p>
        </p:txBody>
      </p:sp>
      <p:sp>
        <p:nvSpPr>
          <p:cNvPr id="4" name="Down Arrow 3"/>
          <p:cNvSpPr/>
          <p:nvPr/>
        </p:nvSpPr>
        <p:spPr>
          <a:xfrm>
            <a:off x="3124200" y="3848100"/>
            <a:ext cx="914400" cy="400050"/>
          </a:xfrm>
          <a:prstGeom prst="downArrow">
            <a:avLst/>
          </a:prstGeom>
          <a:solidFill>
            <a:schemeClr val="accent2">
              <a:lumMod val="75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1600200" y="971550"/>
            <a:ext cx="7462061" cy="830997"/>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28817A"/>
                </a:solidFill>
                <a:effectLst/>
                <a:uLnTx/>
                <a:uFillTx/>
                <a:latin typeface="Calibri" panose="020F0502020204030204"/>
                <a:ea typeface="ＭＳ Ｐゴシック" charset="0"/>
              </a:rPr>
              <a:t>Das, </a:t>
            </a:r>
            <a:r>
              <a:rPr kumimoji="0" lang="en-US" sz="1200" b="0" i="0" u="none" strike="noStrike" kern="1200" cap="none" spc="0" normalizeH="0" baseline="0" noProof="0" err="1">
                <a:ln>
                  <a:noFill/>
                </a:ln>
                <a:solidFill>
                  <a:srgbClr val="28817A"/>
                </a:solidFill>
                <a:effectLst/>
                <a:uLnTx/>
                <a:uFillTx/>
                <a:latin typeface="Calibri" panose="020F0502020204030204"/>
                <a:ea typeface="ＭＳ Ｐゴシック" charset="0"/>
              </a:rPr>
              <a:t>Sanjiv</a:t>
            </a:r>
            <a:r>
              <a:rPr kumimoji="0" lang="en-US" sz="1200" b="0" i="0" u="none" strike="noStrike" kern="1200" cap="none" spc="0" normalizeH="0" baseline="0" noProof="0">
                <a:ln>
                  <a:noFill/>
                </a:ln>
                <a:solidFill>
                  <a:srgbClr val="28817A"/>
                </a:solidFill>
                <a:effectLst/>
                <a:uLnTx/>
                <a:uFillTx/>
                <a:latin typeface="Calibri" panose="020F0502020204030204"/>
                <a:ea typeface="ＭＳ Ｐゴシック" charset="0"/>
              </a:rPr>
              <a:t> and Mike Chen. 2001. Yahoo! for Amazon: Extracting market sentiment from stock message boards. In Proceedings of the Asia Pacific Finance Association Annual Conference (APFA).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srgbClr val="C2BC80">
                    <a:lumMod val="75000"/>
                  </a:srgbClr>
                </a:solidFill>
                <a:effectLst/>
                <a:uLnTx/>
                <a:uFillTx/>
                <a:latin typeface="Lucida Sans" charset="0"/>
                <a:ea typeface="ＭＳ Ｐゴシック" charset="0"/>
              </a:rPr>
              <a:t>Bo Pang, Lillian Lee, and </a:t>
            </a:r>
            <a:r>
              <a:rPr kumimoji="0" lang="en-US" sz="1100" b="0" i="0" u="none" strike="noStrike" kern="1200" cap="none" spc="0" normalizeH="0" baseline="0" noProof="0" err="1">
                <a:ln>
                  <a:noFill/>
                </a:ln>
                <a:solidFill>
                  <a:srgbClr val="C2BC80">
                    <a:lumMod val="75000"/>
                  </a:srgbClr>
                </a:solidFill>
                <a:effectLst/>
                <a:uLnTx/>
                <a:uFillTx/>
                <a:latin typeface="Lucida Sans" charset="0"/>
                <a:ea typeface="ＭＳ Ｐゴシック" charset="0"/>
              </a:rPr>
              <a:t>Shivakumar</a:t>
            </a:r>
            <a:r>
              <a:rPr kumimoji="0" lang="en-US" sz="1100" b="0" i="0" u="none" strike="noStrike" kern="1200" cap="none" spc="0" normalizeH="0" baseline="0" noProof="0">
                <a:ln>
                  <a:noFill/>
                </a:ln>
                <a:solidFill>
                  <a:srgbClr val="C2BC80">
                    <a:lumMod val="75000"/>
                  </a:srgbClr>
                </a:solidFill>
                <a:effectLst/>
                <a:uLnTx/>
                <a:uFillTx/>
                <a:latin typeface="Lucida Sans" charset="0"/>
                <a:ea typeface="ＭＳ Ｐゴシック" charset="0"/>
              </a:rPr>
              <a:t> </a:t>
            </a:r>
            <a:r>
              <a:rPr kumimoji="0" lang="en-US" sz="1100" b="0" i="0" u="none" strike="noStrike" kern="1200" cap="none" spc="0" normalizeH="0" baseline="0" noProof="0" err="1">
                <a:ln>
                  <a:noFill/>
                </a:ln>
                <a:solidFill>
                  <a:srgbClr val="C2BC80">
                    <a:lumMod val="75000"/>
                  </a:srgbClr>
                </a:solidFill>
                <a:effectLst/>
                <a:uLnTx/>
                <a:uFillTx/>
                <a:latin typeface="Lucida Sans" charset="0"/>
                <a:ea typeface="ＭＳ Ｐゴシック" charset="0"/>
              </a:rPr>
              <a:t>Vaithyanathan</a:t>
            </a:r>
            <a:r>
              <a:rPr kumimoji="0" lang="en-US" sz="1100" b="0" i="0" u="none" strike="noStrike" kern="1200" cap="none" spc="0" normalizeH="0" baseline="0" noProof="0">
                <a:ln>
                  <a:noFill/>
                </a:ln>
                <a:solidFill>
                  <a:srgbClr val="C2BC80">
                    <a:lumMod val="75000"/>
                  </a:srgbClr>
                </a:solidFill>
                <a:effectLst/>
                <a:uLnTx/>
                <a:uFillTx/>
                <a:latin typeface="Lucida Sans" charset="0"/>
                <a:ea typeface="ＭＳ Ｐゴシック" charset="0"/>
              </a:rPr>
              <a:t>.  2002.  Thumbs up? Sentiment Classification using Machine Learning Techniques. EMNLP-2002, 79—86.</a:t>
            </a:r>
          </a:p>
        </p:txBody>
      </p:sp>
    </p:spTree>
    <p:extLst>
      <p:ext uri="{BB962C8B-B14F-4D97-AF65-F5344CB8AC3E}">
        <p14:creationId xmlns:p14="http://schemas.microsoft.com/office/powerpoint/2010/main" val="1089359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72891-A55D-B740-A896-03BF494F0BC5}"/>
              </a:ext>
            </a:extLst>
          </p:cNvPr>
          <p:cNvSpPr>
            <a:spLocks noGrp="1"/>
          </p:cNvSpPr>
          <p:nvPr>
            <p:ph type="title"/>
          </p:nvPr>
        </p:nvSpPr>
        <p:spPr/>
        <p:txBody>
          <a:bodyPr/>
          <a:lstStyle/>
          <a:p>
            <a:r>
              <a:rPr lang="en-US"/>
              <a:t>Sentiment Classification: Lexicons</a:t>
            </a:r>
          </a:p>
        </p:txBody>
      </p:sp>
      <p:sp>
        <p:nvSpPr>
          <p:cNvPr id="3" name="Content Placeholder 2">
            <a:extLst>
              <a:ext uri="{FF2B5EF4-FFF2-40B4-BE49-F238E27FC236}">
                <a16:creationId xmlns:a16="http://schemas.microsoft.com/office/drawing/2014/main" id="{C3A83573-4C00-B849-B166-9D17DC44B79F}"/>
              </a:ext>
            </a:extLst>
          </p:cNvPr>
          <p:cNvSpPr>
            <a:spLocks noGrp="1"/>
          </p:cNvSpPr>
          <p:nvPr>
            <p:ph idx="1"/>
          </p:nvPr>
        </p:nvSpPr>
        <p:spPr/>
        <p:txBody>
          <a:bodyPr/>
          <a:lstStyle/>
          <a:p>
            <a:r>
              <a:rPr lang="en-US"/>
              <a:t>Sometimes we don't have enough labeled training data</a:t>
            </a:r>
          </a:p>
          <a:p>
            <a:r>
              <a:rPr lang="en-US"/>
              <a:t>In that case, we can make use of pre-built word lists</a:t>
            </a:r>
          </a:p>
          <a:p>
            <a:r>
              <a:rPr lang="en-US"/>
              <a:t>Called </a:t>
            </a:r>
            <a:r>
              <a:rPr lang="en-US" b="1"/>
              <a:t>lexicons</a:t>
            </a:r>
          </a:p>
          <a:p>
            <a:r>
              <a:rPr lang="en-US"/>
              <a:t>There are various </a:t>
            </a:r>
            <a:r>
              <a:rPr lang="en-US" err="1"/>
              <a:t>publically</a:t>
            </a:r>
            <a:r>
              <a:rPr lang="en-US"/>
              <a:t> available lexicons</a:t>
            </a:r>
          </a:p>
        </p:txBody>
      </p:sp>
    </p:spTree>
    <p:extLst>
      <p:ext uri="{BB962C8B-B14F-4D97-AF65-F5344CB8AC3E}">
        <p14:creationId xmlns:p14="http://schemas.microsoft.com/office/powerpoint/2010/main" val="18491844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33350"/>
            <a:ext cx="7467600" cy="742950"/>
          </a:xfrm>
        </p:spPr>
        <p:txBody>
          <a:bodyPr/>
          <a:lstStyle/>
          <a:p>
            <a:r>
              <a:rPr lang="en-US"/>
              <a:t>MPQA Subjectivity Cues Lexicon</a:t>
            </a:r>
          </a:p>
        </p:txBody>
      </p:sp>
      <p:sp>
        <p:nvSpPr>
          <p:cNvPr id="3" name="Content Placeholder 2"/>
          <p:cNvSpPr>
            <a:spLocks noGrp="1"/>
          </p:cNvSpPr>
          <p:nvPr>
            <p:ph idx="1"/>
          </p:nvPr>
        </p:nvSpPr>
        <p:spPr>
          <a:xfrm>
            <a:off x="228600" y="2190750"/>
            <a:ext cx="8763000" cy="2927934"/>
          </a:xfrm>
        </p:spPr>
        <p:txBody>
          <a:bodyPr>
            <a:normAutofit fontScale="85000" lnSpcReduction="10000"/>
          </a:bodyPr>
          <a:lstStyle/>
          <a:p>
            <a:r>
              <a:rPr lang="en-US" dirty="0"/>
              <a:t>Home page: </a:t>
            </a:r>
            <a:r>
              <a:rPr lang="en-US" dirty="0">
                <a:hlinkClick r:id="rId2"/>
              </a:rPr>
              <a:t>https://mpqa.cs.pitt.edu/lexicons/subj_lexicon/</a:t>
            </a:r>
            <a:endParaRPr lang="en-US" dirty="0"/>
          </a:p>
          <a:p>
            <a:r>
              <a:rPr lang="en-US" dirty="0"/>
              <a:t>6885 words from 8221 lemmas, annotated for intensity (strong/weak)</a:t>
            </a:r>
          </a:p>
          <a:p>
            <a:pPr lvl="1"/>
            <a:r>
              <a:rPr lang="en-US" dirty="0"/>
              <a:t>2718 positive</a:t>
            </a:r>
          </a:p>
          <a:p>
            <a:pPr lvl="1"/>
            <a:r>
              <a:rPr lang="en-US" dirty="0"/>
              <a:t>4912 negative</a:t>
            </a:r>
          </a:p>
          <a:p>
            <a:r>
              <a:rPr lang="en-US" dirty="0"/>
              <a:t>+ : </a:t>
            </a:r>
            <a:r>
              <a:rPr lang="en-US" i="1" dirty="0"/>
              <a:t>admirable, beautiful, confident, dazzling, ecstatic, favor, glee, great </a:t>
            </a:r>
            <a:endParaRPr lang="en-US" dirty="0"/>
          </a:p>
          <a:p>
            <a:r>
              <a:rPr lang="en-US" dirty="0"/>
              <a:t>− : </a:t>
            </a:r>
            <a:r>
              <a:rPr lang="en-US" i="1" dirty="0"/>
              <a:t>awful, bad, bias, catastrophe, cheat, deny, envious, foul, harsh, hate </a:t>
            </a:r>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0F35DC5-7E65-8247-99AB-4E984F8A921E}" type="slidenum">
              <a:rPr kumimoji="0" lang="en-US" sz="788" b="0" i="0" u="none" strike="noStrike" kern="1200" cap="none" spc="0" normalizeH="0" baseline="0" noProof="0" smtClean="0">
                <a:ln>
                  <a:noFill/>
                </a:ln>
                <a:solidFill>
                  <a:srgbClr val="FFFFFF"/>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49</a:t>
            </a:fld>
            <a:endParaRPr kumimoji="0" lang="en-US" sz="788" b="0" i="0" u="none" strike="noStrike" kern="1200" cap="none" spc="0" normalizeH="0" baseline="0" noProof="0">
              <a:ln>
                <a:noFill/>
              </a:ln>
              <a:solidFill>
                <a:srgbClr val="FFFFFF"/>
              </a:solidFill>
              <a:effectLst/>
              <a:uLnTx/>
              <a:uFillTx/>
              <a:latin typeface="Lucida Sans" charset="0"/>
              <a:ea typeface="ＭＳ Ｐゴシック" charset="0"/>
            </a:endParaRPr>
          </a:p>
        </p:txBody>
      </p:sp>
      <p:sp>
        <p:nvSpPr>
          <p:cNvPr id="6" name="TextBox 5"/>
          <p:cNvSpPr txBox="1"/>
          <p:nvPr/>
        </p:nvSpPr>
        <p:spPr>
          <a:xfrm>
            <a:off x="1066800" y="971550"/>
            <a:ext cx="7241285" cy="1015663"/>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Theresa</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Wilson,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Janyce</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Wiebe</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and Paul Hoffmann (2005).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Recognizing</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Contextual</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Polarity</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in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Phrase</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-Level </a:t>
            </a:r>
            <a:r>
              <a:rPr kumimoji="0" lang="pl-PL" sz="1200" b="0" i="0" u="none" strike="noStrike" kern="1200" cap="none" spc="0" normalizeH="0" baseline="0" noProof="0" err="1">
                <a:ln>
                  <a:noFill/>
                </a:ln>
                <a:solidFill>
                  <a:srgbClr val="28817A"/>
                </a:solidFill>
                <a:effectLst/>
                <a:uLnTx/>
                <a:uFillTx/>
                <a:latin typeface="Lucida Sans" charset="0"/>
                <a:ea typeface="ＭＳ Ｐゴシック" charset="0"/>
              </a:rPr>
              <a:t>Sentiment</a:t>
            </a:r>
            <a:r>
              <a:rPr kumimoji="0" lang="pl-PL" sz="1200" b="0" i="0" u="none" strike="noStrike" kern="1200" cap="none" spc="0" normalizeH="0" baseline="0" noProof="0">
                <a:ln>
                  <a:noFill/>
                </a:ln>
                <a:solidFill>
                  <a:srgbClr val="28817A"/>
                </a:solidFill>
                <a:effectLst/>
                <a:uLnTx/>
                <a:uFillTx/>
                <a:latin typeface="Lucida Sans" charset="0"/>
                <a:ea typeface="ＭＳ Ｐゴシック" charset="0"/>
              </a:rPr>
              <a:t> Analysis. Proc. of HLT-EMNLP-2005.</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pl-PL" sz="1200" b="0" i="0" u="none" strike="noStrike" kern="1200" cap="none" spc="0" normalizeH="0" baseline="0" noProof="0">
              <a:ln>
                <a:noFill/>
              </a:ln>
              <a:solidFill>
                <a:srgbClr val="28817A"/>
              </a:solidFill>
              <a:effectLst/>
              <a:uLnTx/>
              <a:uFillTx/>
              <a:latin typeface="Lucida Sans" charset="0"/>
              <a:ea typeface="ＭＳ Ｐゴシック"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err="1">
                <a:ln>
                  <a:noFill/>
                </a:ln>
                <a:solidFill>
                  <a:srgbClr val="28817A"/>
                </a:solidFill>
                <a:effectLst/>
                <a:uLnTx/>
                <a:uFillTx/>
                <a:latin typeface="Lucida Sans" charset="0"/>
                <a:ea typeface="ＭＳ Ｐゴシック" charset="0"/>
              </a:rPr>
              <a:t>Riloff</a:t>
            </a:r>
            <a:r>
              <a:rPr kumimoji="0" lang="en-US" sz="1200" b="0" i="0" u="none" strike="noStrike" kern="1200" cap="none" spc="0" normalizeH="0" baseline="0" noProof="0">
                <a:ln>
                  <a:noFill/>
                </a:ln>
                <a:solidFill>
                  <a:srgbClr val="28817A"/>
                </a:solidFill>
                <a:effectLst/>
                <a:uLnTx/>
                <a:uFillTx/>
                <a:latin typeface="Lucida Sans" charset="0"/>
                <a:ea typeface="ＭＳ Ｐゴシック" charset="0"/>
              </a:rPr>
              <a:t> and </a:t>
            </a:r>
            <a:r>
              <a:rPr kumimoji="0" lang="en-US" sz="1200" b="0" i="0" u="none" strike="noStrike" kern="1200" cap="none" spc="0" normalizeH="0" baseline="0" noProof="0" err="1">
                <a:ln>
                  <a:noFill/>
                </a:ln>
                <a:solidFill>
                  <a:srgbClr val="28817A"/>
                </a:solidFill>
                <a:effectLst/>
                <a:uLnTx/>
                <a:uFillTx/>
                <a:latin typeface="Lucida Sans" charset="0"/>
                <a:ea typeface="ＭＳ Ｐゴシック" charset="0"/>
              </a:rPr>
              <a:t>Wiebe</a:t>
            </a:r>
            <a:r>
              <a:rPr kumimoji="0" lang="en-US" sz="1200" b="0" i="0" u="none" strike="noStrike" kern="1200" cap="none" spc="0" normalizeH="0" baseline="0" noProof="0">
                <a:ln>
                  <a:noFill/>
                </a:ln>
                <a:solidFill>
                  <a:srgbClr val="28817A"/>
                </a:solidFill>
                <a:effectLst/>
                <a:uLnTx/>
                <a:uFillTx/>
                <a:latin typeface="Lucida Sans" charset="0"/>
                <a:ea typeface="ＭＳ Ｐゴシック" charset="0"/>
              </a:rPr>
              <a:t> (2003). Learning extraction patterns for subjective expressions. EMNLP-2003.</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panose="020F0502020204030204"/>
              <a:ea typeface="ＭＳ Ｐゴシック" charset="0"/>
            </a:endParaRPr>
          </a:p>
        </p:txBody>
      </p:sp>
    </p:spTree>
    <p:extLst>
      <p:ext uri="{BB962C8B-B14F-4D97-AF65-F5344CB8AC3E}">
        <p14:creationId xmlns:p14="http://schemas.microsoft.com/office/powerpoint/2010/main" val="2463987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Arrow 7"/>
          <p:cNvSpPr/>
          <p:nvPr/>
        </p:nvSpPr>
        <p:spPr bwMode="auto">
          <a:xfrm>
            <a:off x="3124200" y="2571750"/>
            <a:ext cx="1219200" cy="1066800"/>
          </a:xfrm>
          <a:prstGeom prst="rightArrow">
            <a:avLst/>
          </a:prstGeom>
          <a:solidFill>
            <a:schemeClr val="bg2"/>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2" name="Title 1"/>
          <p:cNvSpPr>
            <a:spLocks noGrp="1"/>
          </p:cNvSpPr>
          <p:nvPr>
            <p:ph type="title"/>
          </p:nvPr>
        </p:nvSpPr>
        <p:spPr>
          <a:xfrm>
            <a:off x="1371600" y="0"/>
            <a:ext cx="7467600" cy="895350"/>
          </a:xfrm>
        </p:spPr>
        <p:txBody>
          <a:bodyPr/>
          <a:lstStyle/>
          <a:p>
            <a:r>
              <a:rPr lang="en-US" dirty="0"/>
              <a:t>What is the subject of this article?</a:t>
            </a:r>
          </a:p>
        </p:txBody>
      </p:sp>
      <p:sp>
        <p:nvSpPr>
          <p:cNvPr id="3" name="Content Placeholder 2"/>
          <p:cNvSpPr>
            <a:spLocks noGrp="1"/>
          </p:cNvSpPr>
          <p:nvPr>
            <p:ph idx="1"/>
          </p:nvPr>
        </p:nvSpPr>
        <p:spPr>
          <a:xfrm>
            <a:off x="4876800" y="1752600"/>
            <a:ext cx="3810000" cy="3333750"/>
          </a:xfrm>
        </p:spPr>
        <p:txBody>
          <a:bodyPr/>
          <a:lstStyle/>
          <a:p>
            <a:r>
              <a:rPr lang="en-US" dirty="0" err="1"/>
              <a:t>Antogonists</a:t>
            </a:r>
            <a:r>
              <a:rPr lang="en-US" dirty="0"/>
              <a:t> and Inhibitors</a:t>
            </a:r>
          </a:p>
          <a:p>
            <a:r>
              <a:rPr lang="en-US" dirty="0"/>
              <a:t>Blood Supply</a:t>
            </a:r>
          </a:p>
          <a:p>
            <a:r>
              <a:rPr lang="en-US" dirty="0"/>
              <a:t>Chemistry</a:t>
            </a:r>
          </a:p>
          <a:p>
            <a:r>
              <a:rPr lang="en-US" dirty="0"/>
              <a:t>Drug Therapy</a:t>
            </a:r>
          </a:p>
          <a:p>
            <a:r>
              <a:rPr lang="en-US" dirty="0"/>
              <a:t>Embryology</a:t>
            </a:r>
          </a:p>
          <a:p>
            <a:r>
              <a:rPr lang="en-US" dirty="0"/>
              <a:t>Epidemiology</a:t>
            </a:r>
          </a:p>
          <a:p>
            <a:r>
              <a:rPr lang="en-US" dirty="0"/>
              <a:t>…</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5</a:t>
            </a:fld>
            <a:endParaRPr lang="en-US"/>
          </a:p>
        </p:txBody>
      </p:sp>
      <p:sp>
        <p:nvSpPr>
          <p:cNvPr id="6" name="TextBox 5"/>
          <p:cNvSpPr txBox="1"/>
          <p:nvPr/>
        </p:nvSpPr>
        <p:spPr>
          <a:xfrm>
            <a:off x="3945141" y="1276350"/>
            <a:ext cx="5198859" cy="523220"/>
          </a:xfrm>
          <a:prstGeom prst="rect">
            <a:avLst/>
          </a:prstGeom>
          <a:noFill/>
        </p:spPr>
        <p:txBody>
          <a:bodyPr wrap="none" rtlCol="0">
            <a:spAutoFit/>
          </a:bodyPr>
          <a:lstStyle/>
          <a:p>
            <a:r>
              <a:rPr lang="en-US" sz="2800" b="1" dirty="0" err="1">
                <a:latin typeface="+mn-lt"/>
              </a:rPr>
              <a:t>MeSH</a:t>
            </a:r>
            <a:r>
              <a:rPr lang="en-US" sz="2800" b="1" dirty="0">
                <a:latin typeface="+mn-lt"/>
              </a:rPr>
              <a:t> Subject Category Hierarchy</a:t>
            </a:r>
          </a:p>
        </p:txBody>
      </p:sp>
      <p:sp>
        <p:nvSpPr>
          <p:cNvPr id="7" name="TextBox 6"/>
          <p:cNvSpPr txBox="1"/>
          <p:nvPr/>
        </p:nvSpPr>
        <p:spPr>
          <a:xfrm>
            <a:off x="3429001" y="2724150"/>
            <a:ext cx="533400" cy="646331"/>
          </a:xfrm>
          <a:prstGeom prst="rect">
            <a:avLst/>
          </a:prstGeom>
          <a:noFill/>
        </p:spPr>
        <p:txBody>
          <a:bodyPr wrap="square" rtlCol="0">
            <a:spAutoFit/>
          </a:bodyPr>
          <a:lstStyle/>
          <a:p>
            <a:r>
              <a:rPr lang="en-US" sz="3600" dirty="0">
                <a:latin typeface="+mn-lt"/>
              </a:rPr>
              <a:t>?</a:t>
            </a:r>
          </a:p>
        </p:txBody>
      </p:sp>
      <p:sp>
        <p:nvSpPr>
          <p:cNvPr id="9" name="TextBox 8"/>
          <p:cNvSpPr txBox="1"/>
          <p:nvPr/>
        </p:nvSpPr>
        <p:spPr>
          <a:xfrm>
            <a:off x="762000" y="1352550"/>
            <a:ext cx="2133600" cy="646331"/>
          </a:xfrm>
          <a:prstGeom prst="rect">
            <a:avLst/>
          </a:prstGeom>
          <a:noFill/>
        </p:spPr>
        <p:txBody>
          <a:bodyPr wrap="square" rtlCol="0">
            <a:spAutoFit/>
          </a:bodyPr>
          <a:lstStyle/>
          <a:p>
            <a:r>
              <a:rPr lang="en-US" sz="1800" dirty="0">
                <a:latin typeface="Lucida Sans" pitchFamily="-65" charset="0"/>
              </a:rPr>
              <a:t>MEDLINE Article</a:t>
            </a:r>
          </a:p>
          <a:p>
            <a:endParaRPr lang="en-US" sz="1800" dirty="0">
              <a:latin typeface="+mn-lt"/>
            </a:endParaRPr>
          </a:p>
        </p:txBody>
      </p:sp>
      <p:pic>
        <p:nvPicPr>
          <p:cNvPr id="10" name="Picture 9" descr="medline.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809750"/>
            <a:ext cx="2009622" cy="2673350"/>
          </a:xfrm>
          <a:prstGeom prst="rect">
            <a:avLst/>
          </a:prstGeom>
          <a:ln>
            <a:solidFill>
              <a:schemeClr val="tx1"/>
            </a:solidFill>
          </a:ln>
        </p:spPr>
      </p:pic>
    </p:spTree>
    <p:extLst>
      <p:ext uri="{BB962C8B-B14F-4D97-AF65-F5344CB8AC3E}">
        <p14:creationId xmlns:p14="http://schemas.microsoft.com/office/powerpoint/2010/main" val="1664972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 grpId="0" uiExpand="1" build="p"/>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171450"/>
            <a:ext cx="8229600" cy="857250"/>
          </a:xfrm>
        </p:spPr>
        <p:txBody>
          <a:bodyPr/>
          <a:lstStyle/>
          <a:p>
            <a:r>
              <a:rPr lang="en-US"/>
              <a:t>The General Inquirer</a:t>
            </a:r>
          </a:p>
        </p:txBody>
      </p:sp>
      <p:sp>
        <p:nvSpPr>
          <p:cNvPr id="3" name="Content Placeholder 2"/>
          <p:cNvSpPr>
            <a:spLocks noGrp="1"/>
          </p:cNvSpPr>
          <p:nvPr>
            <p:ph sz="quarter" idx="1"/>
          </p:nvPr>
        </p:nvSpPr>
        <p:spPr>
          <a:xfrm>
            <a:off x="304800" y="1504950"/>
            <a:ext cx="8534400" cy="3333750"/>
          </a:xfrm>
        </p:spPr>
        <p:txBody>
          <a:bodyPr>
            <a:normAutofit fontScale="92500"/>
          </a:bodyPr>
          <a:lstStyle/>
          <a:p>
            <a:pPr marL="342900" lvl="1" indent="-342900">
              <a:buClr>
                <a:srgbClr val="CC0000"/>
              </a:buClr>
            </a:pPr>
            <a:r>
              <a:rPr lang="en-US" sz="2400"/>
              <a:t>Home page: </a:t>
            </a:r>
            <a:r>
              <a:rPr lang="en-US">
                <a:hlinkClick r:id="rId2"/>
              </a:rPr>
              <a:t>http://www.wjh.harvard.edu/~inquirer</a:t>
            </a:r>
            <a:endParaRPr lang="en-US"/>
          </a:p>
          <a:p>
            <a:pPr marL="342900" lvl="1" indent="-342900">
              <a:buClr>
                <a:srgbClr val="CC0000"/>
              </a:buClr>
            </a:pPr>
            <a:r>
              <a:rPr lang="en-US" sz="2400"/>
              <a:t>List of Categories:  </a:t>
            </a:r>
            <a:r>
              <a:rPr lang="en-US">
                <a:hlinkClick r:id="rId3"/>
              </a:rPr>
              <a:t>http://www.wjh.harvard.edu/~inquirer/homecat.htm</a:t>
            </a:r>
            <a:endParaRPr lang="en-US"/>
          </a:p>
          <a:p>
            <a:pPr marL="342900" lvl="1" indent="-342900">
              <a:buClr>
                <a:srgbClr val="CC0000"/>
              </a:buClr>
            </a:pPr>
            <a:r>
              <a:rPr lang="en-US" sz="2400"/>
              <a:t>Spreadsheet: </a:t>
            </a:r>
            <a:r>
              <a:rPr lang="en-US">
                <a:hlinkClick r:id="rId4"/>
              </a:rPr>
              <a:t>http://www.wjh.harvard.edu/~inquirer/inquirerbasic.xls</a:t>
            </a:r>
            <a:endParaRPr lang="en-US"/>
          </a:p>
          <a:p>
            <a:r>
              <a:rPr lang="en-US"/>
              <a:t>Categories:</a:t>
            </a:r>
          </a:p>
          <a:p>
            <a:pPr lvl="1"/>
            <a:r>
              <a:rPr lang="en-US" err="1"/>
              <a:t>Positiv</a:t>
            </a:r>
            <a:r>
              <a:rPr lang="en-US"/>
              <a:t> (1915 words) and </a:t>
            </a:r>
            <a:r>
              <a:rPr lang="en-US" err="1"/>
              <a:t>Negativ</a:t>
            </a:r>
            <a:r>
              <a:rPr lang="en-US"/>
              <a:t> (2291 words)</a:t>
            </a:r>
          </a:p>
          <a:p>
            <a:pPr lvl="1"/>
            <a:r>
              <a:rPr lang="en-US"/>
              <a:t>Strong </a:t>
            </a:r>
            <a:r>
              <a:rPr lang="en-US" err="1"/>
              <a:t>vs</a:t>
            </a:r>
            <a:r>
              <a:rPr lang="en-US"/>
              <a:t> Weak, Active </a:t>
            </a:r>
            <a:r>
              <a:rPr lang="en-US" err="1"/>
              <a:t>vs</a:t>
            </a:r>
            <a:r>
              <a:rPr lang="en-US"/>
              <a:t> Passive, Overstated versus Understated</a:t>
            </a:r>
          </a:p>
          <a:p>
            <a:pPr lvl="1"/>
            <a:r>
              <a:rPr lang="en-US"/>
              <a:t>Pleasure, Pain, Virtue, Vice, Motivation, Cognitive Orientation, </a:t>
            </a:r>
            <a:r>
              <a:rPr lang="en-US" err="1"/>
              <a:t>etc</a:t>
            </a:r>
            <a:endParaRPr lang="en-US"/>
          </a:p>
          <a:p>
            <a:r>
              <a:rPr lang="en-US"/>
              <a:t>Free for Research Use</a:t>
            </a:r>
          </a:p>
        </p:txBody>
      </p:sp>
      <p:sp>
        <p:nvSpPr>
          <p:cNvPr id="4" name="TextBox 3"/>
          <p:cNvSpPr txBox="1"/>
          <p:nvPr/>
        </p:nvSpPr>
        <p:spPr>
          <a:xfrm>
            <a:off x="1600200" y="829330"/>
            <a:ext cx="7010400" cy="52322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C2BC80">
                    <a:lumMod val="75000"/>
                  </a:srgbClr>
                </a:solidFill>
                <a:effectLst/>
                <a:uLnTx/>
                <a:uFillTx/>
                <a:latin typeface="Calibri" panose="020F0502020204030204"/>
                <a:ea typeface="ＭＳ Ｐゴシック" charset="0"/>
              </a:rPr>
              <a:t>Philip J. Stone, Dexter C </a:t>
            </a:r>
            <a:r>
              <a:rPr kumimoji="0" lang="en-US" sz="1400" b="0" i="0" u="none" strike="noStrike" kern="1200" cap="none" spc="0" normalizeH="0" baseline="0" noProof="0" err="1">
                <a:ln>
                  <a:noFill/>
                </a:ln>
                <a:solidFill>
                  <a:srgbClr val="C2BC80">
                    <a:lumMod val="75000"/>
                  </a:srgbClr>
                </a:solidFill>
                <a:effectLst/>
                <a:uLnTx/>
                <a:uFillTx/>
                <a:latin typeface="Calibri" panose="020F0502020204030204"/>
                <a:ea typeface="ＭＳ Ｐゴシック" charset="0"/>
              </a:rPr>
              <a:t>Dunphy</a:t>
            </a:r>
            <a:r>
              <a:rPr kumimoji="0" lang="en-US" sz="1400" b="0" i="0" u="none" strike="noStrike" kern="1200" cap="none" spc="0" normalizeH="0" baseline="0" noProof="0">
                <a:ln>
                  <a:noFill/>
                </a:ln>
                <a:solidFill>
                  <a:srgbClr val="C2BC80">
                    <a:lumMod val="75000"/>
                  </a:srgbClr>
                </a:solidFill>
                <a:effectLst/>
                <a:uLnTx/>
                <a:uFillTx/>
                <a:latin typeface="Calibri" panose="020F0502020204030204"/>
                <a:ea typeface="ＭＳ Ｐゴシック" charset="0"/>
              </a:rPr>
              <a:t>, Marshall S. Smith, Daniel M. Ogilvie. 1966. The General Inquirer: A Computer Approach to Content Analysis. MIT Press</a:t>
            </a:r>
          </a:p>
        </p:txBody>
      </p:sp>
    </p:spTree>
    <p:extLst>
      <p:ext uri="{BB962C8B-B14F-4D97-AF65-F5344CB8AC3E}">
        <p14:creationId xmlns:p14="http://schemas.microsoft.com/office/powerpoint/2010/main" val="20947335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2D1B-F7F0-DA44-8CEB-88F0EEE9FA92}"/>
              </a:ext>
            </a:extLst>
          </p:cNvPr>
          <p:cNvSpPr>
            <a:spLocks noGrp="1"/>
          </p:cNvSpPr>
          <p:nvPr>
            <p:ph type="title"/>
          </p:nvPr>
        </p:nvSpPr>
        <p:spPr>
          <a:xfrm>
            <a:off x="822960" y="119702"/>
            <a:ext cx="7787640" cy="680397"/>
          </a:xfrm>
        </p:spPr>
        <p:txBody>
          <a:bodyPr>
            <a:normAutofit/>
          </a:bodyPr>
          <a:lstStyle/>
          <a:p>
            <a:r>
              <a:rPr lang="en-US"/>
              <a:t>Using Lexicons in Sentiment Classification</a:t>
            </a:r>
          </a:p>
        </p:txBody>
      </p:sp>
      <p:sp>
        <p:nvSpPr>
          <p:cNvPr id="3" name="Content Placeholder 2">
            <a:extLst>
              <a:ext uri="{FF2B5EF4-FFF2-40B4-BE49-F238E27FC236}">
                <a16:creationId xmlns:a16="http://schemas.microsoft.com/office/drawing/2014/main" id="{AAE99731-5B0E-A04E-B272-8AE19E3C011F}"/>
              </a:ext>
            </a:extLst>
          </p:cNvPr>
          <p:cNvSpPr>
            <a:spLocks noGrp="1"/>
          </p:cNvSpPr>
          <p:nvPr>
            <p:ph idx="1"/>
          </p:nvPr>
        </p:nvSpPr>
        <p:spPr>
          <a:xfrm>
            <a:off x="822960" y="1200150"/>
            <a:ext cx="7863840" cy="3733800"/>
          </a:xfrm>
        </p:spPr>
        <p:txBody>
          <a:bodyPr>
            <a:normAutofit/>
          </a:bodyPr>
          <a:lstStyle/>
          <a:p>
            <a:pPr marL="0" indent="0">
              <a:buNone/>
            </a:pPr>
            <a:r>
              <a:rPr lang="en-US" b="1" dirty="0"/>
              <a:t>Add a feature </a:t>
            </a:r>
            <a:r>
              <a:rPr lang="en-US" dirty="0"/>
              <a:t>that gets a count whenever a word from the lexicon occurs</a:t>
            </a:r>
          </a:p>
          <a:p>
            <a:pPr lvl="1"/>
            <a:r>
              <a:rPr lang="en-US" dirty="0"/>
              <a:t>E.g., a feature called "</a:t>
            </a:r>
            <a:r>
              <a:rPr lang="en-US" b="1" dirty="0"/>
              <a:t>this word occurs in the positive lexicon</a:t>
            </a:r>
            <a:r>
              <a:rPr lang="en-US" dirty="0"/>
              <a:t>" or "</a:t>
            </a:r>
            <a:r>
              <a:rPr lang="en-US" b="1" dirty="0"/>
              <a:t>this word occurs in the negative lexicon</a:t>
            </a:r>
            <a:r>
              <a:rPr lang="en-US" dirty="0"/>
              <a:t>"</a:t>
            </a:r>
          </a:p>
          <a:p>
            <a:pPr marL="0" indent="0">
              <a:buNone/>
            </a:pPr>
            <a:r>
              <a:rPr lang="en-US" dirty="0"/>
              <a:t>Now all positive words (</a:t>
            </a:r>
            <a:r>
              <a:rPr lang="en-US" i="1" dirty="0"/>
              <a:t>good, great, beautiful, wonderful</a:t>
            </a:r>
            <a:r>
              <a:rPr lang="en-US" dirty="0"/>
              <a:t>) or negative words count for that feature.</a:t>
            </a:r>
          </a:p>
          <a:p>
            <a:pPr marL="0" indent="0">
              <a:buNone/>
            </a:pPr>
            <a:r>
              <a:rPr lang="en-US" dirty="0"/>
              <a:t>Using 1-2 features isn't as good as using all the words.</a:t>
            </a:r>
          </a:p>
          <a:p>
            <a:pPr lvl="1">
              <a:buFont typeface="Arial" panose="020B0604020202020204" pitchFamily="34" charset="0"/>
              <a:buChar char="•"/>
            </a:pPr>
            <a:r>
              <a:rPr lang="en-US" dirty="0"/>
              <a:t>But when training data is sparse or not representative of the test set, dense lexicon features can help</a:t>
            </a:r>
          </a:p>
        </p:txBody>
      </p:sp>
    </p:spTree>
    <p:extLst>
      <p:ext uri="{BB962C8B-B14F-4D97-AF65-F5344CB8AC3E}">
        <p14:creationId xmlns:p14="http://schemas.microsoft.com/office/powerpoint/2010/main" val="10375987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a:xfrm>
            <a:off x="822960" y="119702"/>
            <a:ext cx="7863840" cy="680397"/>
          </a:xfrm>
        </p:spPr>
        <p:txBody>
          <a:bodyPr>
            <a:normAutofit/>
          </a:bodyPr>
          <a:lstStyle/>
          <a:p>
            <a:r>
              <a:rPr lang="en-GB"/>
              <a:t>Na</a:t>
            </a:r>
            <a:r>
              <a:rPr lang="fr-FR"/>
              <a:t>i</a:t>
            </a:r>
            <a:r>
              <a:rPr lang="en-GB" err="1"/>
              <a:t>ve</a:t>
            </a:r>
            <a:r>
              <a:rPr lang="en-GB"/>
              <a:t> Bayes in Other tasks: Spam Filtering</a:t>
            </a:r>
            <a:endParaRPr lang="en-US"/>
          </a:p>
        </p:txBody>
      </p:sp>
      <p:sp>
        <p:nvSpPr>
          <p:cNvPr id="74755" name="Rectangle 3"/>
          <p:cNvSpPr>
            <a:spLocks noGrp="1" noChangeArrowheads="1"/>
          </p:cNvSpPr>
          <p:nvPr>
            <p:ph idx="1"/>
          </p:nvPr>
        </p:nvSpPr>
        <p:spPr/>
        <p:txBody>
          <a:bodyPr>
            <a:normAutofit/>
          </a:bodyPr>
          <a:lstStyle/>
          <a:p>
            <a:r>
              <a:rPr lang="en-US" dirty="0" err="1">
                <a:latin typeface="Calibri" charset="0"/>
              </a:rPr>
              <a:t>SpamAssassin</a:t>
            </a:r>
            <a:r>
              <a:rPr lang="en-US" dirty="0">
                <a:latin typeface="Calibri" charset="0"/>
              </a:rPr>
              <a:t> Features:</a:t>
            </a:r>
          </a:p>
          <a:p>
            <a:pPr lvl="1"/>
            <a:r>
              <a:rPr lang="en-US" dirty="0"/>
              <a:t>Mentions millions of (dollar) ((dollar) NN,NNN,NNN.NN)</a:t>
            </a:r>
          </a:p>
          <a:p>
            <a:pPr lvl="1"/>
            <a:r>
              <a:rPr lang="en-US" dirty="0"/>
              <a:t>From: starts with many numbers</a:t>
            </a:r>
          </a:p>
          <a:p>
            <a:pPr lvl="1"/>
            <a:r>
              <a:rPr lang="en-US" dirty="0"/>
              <a:t>Subject is all capitals</a:t>
            </a:r>
          </a:p>
          <a:p>
            <a:pPr lvl="1"/>
            <a:r>
              <a:rPr lang="en-US" dirty="0"/>
              <a:t>HTML has a low ratio of text to image area</a:t>
            </a:r>
          </a:p>
          <a:p>
            <a:pPr lvl="1"/>
            <a:r>
              <a:rPr lang="en-US" dirty="0"/>
              <a:t>"One hundred percent guaranteed"</a:t>
            </a:r>
          </a:p>
          <a:p>
            <a:pPr lvl="1"/>
            <a:r>
              <a:rPr lang="en-US" dirty="0"/>
              <a:t>Claims you can be removed from the list</a:t>
            </a:r>
          </a:p>
        </p:txBody>
      </p:sp>
    </p:spTree>
    <p:extLst>
      <p:ext uri="{BB962C8B-B14F-4D97-AF65-F5344CB8AC3E}">
        <p14:creationId xmlns:p14="http://schemas.microsoft.com/office/powerpoint/2010/main" val="2533332834"/>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BA52-C719-7A42-B104-02333736E857}"/>
              </a:ext>
            </a:extLst>
          </p:cNvPr>
          <p:cNvSpPr>
            <a:spLocks noGrp="1"/>
          </p:cNvSpPr>
          <p:nvPr>
            <p:ph type="title"/>
          </p:nvPr>
        </p:nvSpPr>
        <p:spPr/>
        <p:txBody>
          <a:bodyPr/>
          <a:lstStyle/>
          <a:p>
            <a:r>
              <a:rPr lang="en-US" dirty="0"/>
              <a:t>Naive Bayes in Language ID</a:t>
            </a:r>
          </a:p>
        </p:txBody>
      </p:sp>
      <p:sp>
        <p:nvSpPr>
          <p:cNvPr id="3" name="Content Placeholder 2">
            <a:extLst>
              <a:ext uri="{FF2B5EF4-FFF2-40B4-BE49-F238E27FC236}">
                <a16:creationId xmlns:a16="http://schemas.microsoft.com/office/drawing/2014/main" id="{2AFD6DDC-A934-4B4E-92C9-499ADAEF0BDF}"/>
              </a:ext>
            </a:extLst>
          </p:cNvPr>
          <p:cNvSpPr>
            <a:spLocks noGrp="1"/>
          </p:cNvSpPr>
          <p:nvPr>
            <p:ph idx="1"/>
          </p:nvPr>
        </p:nvSpPr>
        <p:spPr>
          <a:xfrm>
            <a:off x="822960" y="1200150"/>
            <a:ext cx="8092440" cy="3429000"/>
          </a:xfrm>
        </p:spPr>
        <p:txBody>
          <a:bodyPr/>
          <a:lstStyle/>
          <a:p>
            <a:r>
              <a:rPr lang="en-US" dirty="0"/>
              <a:t>Determining what language a piece of text is written in.</a:t>
            </a:r>
          </a:p>
          <a:p>
            <a:pPr marL="0" indent="0">
              <a:buNone/>
            </a:pPr>
            <a:r>
              <a:rPr lang="en-US" dirty="0"/>
              <a:t>Features based on character n-grams do very well</a:t>
            </a:r>
          </a:p>
          <a:p>
            <a:r>
              <a:rPr lang="en-US" dirty="0"/>
              <a:t>Important to train on lots of varieties of each language</a:t>
            </a:r>
          </a:p>
          <a:p>
            <a:pPr marL="396875" lvl="1" indent="0">
              <a:buNone/>
            </a:pPr>
            <a:r>
              <a:rPr lang="en-US" dirty="0"/>
              <a:t>(e.g., American English varieties like African-American English, or English varieties around the world like Indian English)</a:t>
            </a:r>
          </a:p>
          <a:p>
            <a:pPr marL="0" indent="0">
              <a:buNone/>
            </a:pPr>
            <a:endParaRPr lang="en-US" dirty="0"/>
          </a:p>
        </p:txBody>
      </p:sp>
    </p:spTree>
    <p:extLst>
      <p:ext uri="{BB962C8B-B14F-4D97-AF65-F5344CB8AC3E}">
        <p14:creationId xmlns:p14="http://schemas.microsoft.com/office/powerpoint/2010/main" val="36705447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427022" y="133350"/>
            <a:ext cx="7467600" cy="742950"/>
          </a:xfrm>
        </p:spPr>
        <p:txBody>
          <a:bodyPr/>
          <a:lstStyle/>
          <a:p>
            <a:r>
              <a:rPr lang="en-US" dirty="0"/>
              <a:t>Summary: Naive Bayes is Not So Naive</a:t>
            </a:r>
          </a:p>
        </p:txBody>
      </p:sp>
      <p:sp>
        <p:nvSpPr>
          <p:cNvPr id="73731" name="Rectangle 3"/>
          <p:cNvSpPr>
            <a:spLocks noGrp="1" noChangeArrowheads="1"/>
          </p:cNvSpPr>
          <p:nvPr>
            <p:ph idx="1"/>
          </p:nvPr>
        </p:nvSpPr>
        <p:spPr>
          <a:xfrm>
            <a:off x="457200" y="1142999"/>
            <a:ext cx="8458200" cy="3952875"/>
          </a:xfrm>
        </p:spPr>
        <p:txBody>
          <a:bodyPr>
            <a:normAutofit fontScale="92500" lnSpcReduction="10000"/>
          </a:bodyPr>
          <a:lstStyle/>
          <a:p>
            <a:pPr marL="228600" indent="-228600"/>
            <a:r>
              <a:rPr lang="en-US" dirty="0">
                <a:latin typeface="Calibri" charset="0"/>
              </a:rPr>
              <a:t>Very Fast, low storage requirements</a:t>
            </a:r>
          </a:p>
          <a:p>
            <a:pPr marL="228600" indent="-228600"/>
            <a:r>
              <a:rPr lang="en-US" dirty="0">
                <a:latin typeface="Calibri" charset="0"/>
              </a:rPr>
              <a:t>Work well with very small amounts of training data</a:t>
            </a:r>
          </a:p>
          <a:p>
            <a:pPr marL="228600" indent="-228600"/>
            <a:r>
              <a:rPr lang="en-US" dirty="0">
                <a:latin typeface="Calibri" charset="0"/>
              </a:rPr>
              <a:t>Robust to Irrelevant Features</a:t>
            </a:r>
          </a:p>
          <a:p>
            <a:pPr marL="571500" lvl="1" indent="-165100">
              <a:lnSpc>
                <a:spcPct val="90000"/>
              </a:lnSpc>
              <a:buFont typeface="Wingdings" charset="2"/>
              <a:buNone/>
            </a:pPr>
            <a:r>
              <a:rPr lang="en-US" dirty="0">
                <a:latin typeface="Calibri" charset="0"/>
              </a:rPr>
              <a:t>	</a:t>
            </a:r>
            <a:r>
              <a:rPr lang="en-US" sz="1800" dirty="0">
                <a:latin typeface="Calibri" charset="0"/>
              </a:rPr>
              <a:t>Irrelevant Features cancel each other without affecting results</a:t>
            </a:r>
          </a:p>
          <a:p>
            <a:pPr marL="228600" indent="-228600"/>
            <a:r>
              <a:rPr lang="en-US" dirty="0">
                <a:latin typeface="Calibri" charset="0"/>
              </a:rPr>
              <a:t>Very good in domains with many equally important features</a:t>
            </a:r>
          </a:p>
          <a:p>
            <a:pPr marL="571500" lvl="1" indent="-165100">
              <a:buFont typeface="Wingdings" charset="2"/>
              <a:buNone/>
            </a:pPr>
            <a:r>
              <a:rPr lang="en-US" dirty="0">
                <a:latin typeface="Calibri" charset="0"/>
              </a:rPr>
              <a:t>	</a:t>
            </a:r>
            <a:r>
              <a:rPr lang="en-US" sz="1800" dirty="0">
                <a:latin typeface="Calibri" charset="0"/>
              </a:rPr>
              <a:t>Decision Trees suffer from </a:t>
            </a:r>
            <a:r>
              <a:rPr lang="en-US" sz="1800" i="1" dirty="0">
                <a:latin typeface="Calibri" charset="0"/>
              </a:rPr>
              <a:t>fragmentation</a:t>
            </a:r>
            <a:r>
              <a:rPr lang="en-US" sz="1800" dirty="0">
                <a:latin typeface="Calibri" charset="0"/>
              </a:rPr>
              <a:t> in such cases – especially if little data</a:t>
            </a:r>
          </a:p>
          <a:p>
            <a:pPr marL="228600" indent="-228600"/>
            <a:r>
              <a:rPr lang="en-US" dirty="0">
                <a:latin typeface="Calibri" charset="0"/>
              </a:rPr>
              <a:t>Optimal if the independence assumptions hold: </a:t>
            </a:r>
            <a:r>
              <a:rPr lang="en-US" sz="2000" dirty="0">
                <a:latin typeface="Calibri" charset="0"/>
              </a:rPr>
              <a:t>If assumed independence is correct, then it is the Bayes Optimal Classifier for problem</a:t>
            </a:r>
            <a:endParaRPr lang="en-US" dirty="0">
              <a:latin typeface="Calibri" charset="0"/>
            </a:endParaRPr>
          </a:p>
          <a:p>
            <a:pPr marL="228600" indent="-228600"/>
            <a:r>
              <a:rPr lang="en-US" dirty="0">
                <a:latin typeface="Calibri" charset="0"/>
              </a:rPr>
              <a:t>A good dependable baseline for text classification</a:t>
            </a:r>
          </a:p>
          <a:p>
            <a:pPr marL="571500" lvl="1"/>
            <a:r>
              <a:rPr lang="en-US" sz="2400" b="1" dirty="0">
                <a:solidFill>
                  <a:srgbClr val="FF0000"/>
                </a:solidFill>
                <a:latin typeface="Calibri" charset="0"/>
              </a:rPr>
              <a:t>But we will see other classifiers that give better accuracy</a:t>
            </a:r>
          </a:p>
          <a:p>
            <a:pPr marL="228600" indent="-228600"/>
            <a:endParaRPr lang="en-US" dirty="0">
              <a:latin typeface="Calibri" charset="0"/>
            </a:endParaRPr>
          </a:p>
        </p:txBody>
      </p:sp>
      <p:sp>
        <p:nvSpPr>
          <p:cNvPr id="2" name="TextBox 1">
            <a:extLst>
              <a:ext uri="{FF2B5EF4-FFF2-40B4-BE49-F238E27FC236}">
                <a16:creationId xmlns:a16="http://schemas.microsoft.com/office/drawing/2014/main" id="{0EC57DD6-3907-6941-BD6D-5EBA23435C74}"/>
              </a:ext>
            </a:extLst>
          </p:cNvPr>
          <p:cNvSpPr txBox="1"/>
          <p:nvPr/>
        </p:nvSpPr>
        <p:spPr>
          <a:xfrm>
            <a:off x="7467600" y="4932723"/>
            <a:ext cx="1754711" cy="276999"/>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Slide from Chris Manning</a:t>
            </a:r>
          </a:p>
        </p:txBody>
      </p:sp>
    </p:spTree>
    <p:extLst>
      <p:ext uri="{BB962C8B-B14F-4D97-AF65-F5344CB8AC3E}">
        <p14:creationId xmlns:p14="http://schemas.microsoft.com/office/powerpoint/2010/main" val="15885762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7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37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73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3731">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3731">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37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05200" y="188594"/>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More on Sentiment Classification</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83656684"/>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ctrTitle"/>
          </p:nvPr>
        </p:nvSpPr>
        <p:spPr>
          <a:xfrm>
            <a:off x="3962400" y="133350"/>
            <a:ext cx="4800600" cy="1905000"/>
          </a:xfrm>
        </p:spPr>
        <p:txBody>
          <a:bodyPr/>
          <a:lstStyle/>
          <a:p>
            <a:r>
              <a:rPr lang="en-US" sz="4000">
                <a:latin typeface="Calibri (Headings)"/>
                <a:cs typeface="Calibri (Headings)"/>
              </a:rPr>
              <a:t>Text Classification and Na</a:t>
            </a:r>
            <a:r>
              <a:rPr lang="fr-FR" sz="4000">
                <a:latin typeface="Calibri (Headings)"/>
                <a:cs typeface="Calibri (Headings)"/>
              </a:rPr>
              <a:t>ï</a:t>
            </a:r>
            <a:r>
              <a:rPr lang="en-US" sz="4000">
                <a:latin typeface="Calibri (Headings)"/>
                <a:cs typeface="Calibri (Headings)"/>
              </a:rPr>
              <a:t>ve Bayes</a:t>
            </a:r>
            <a:endParaRPr lang="en-US" sz="4000" dirty="0">
              <a:latin typeface="Calibri (Headings)"/>
              <a:ea typeface="ＭＳ Ｐゴシック" charset="0"/>
              <a:cs typeface="Calibri (Headings)"/>
            </a:endParaRPr>
          </a:p>
        </p:txBody>
      </p:sp>
      <p:sp>
        <p:nvSpPr>
          <p:cNvPr id="16387" name="Rectangle 6"/>
          <p:cNvSpPr>
            <a:spLocks noGrp="1" noChangeArrowheads="1"/>
          </p:cNvSpPr>
          <p:nvPr>
            <p:ph type="subTitle" idx="1"/>
          </p:nvPr>
        </p:nvSpPr>
        <p:spPr/>
        <p:txBody>
          <a:bodyPr/>
          <a:lstStyle/>
          <a:p>
            <a:pPr eaLnBrk="1" hangingPunct="1">
              <a:buFont typeface="Times" charset="0"/>
              <a:buNone/>
            </a:pPr>
            <a:r>
              <a:rPr lang="en-US" sz="3600" dirty="0">
                <a:solidFill>
                  <a:srgbClr val="A4001D"/>
                </a:solidFill>
                <a:latin typeface="Calibri"/>
                <a:ea typeface="ＭＳ Ｐゴシック" charset="0"/>
                <a:cs typeface="Calibri"/>
              </a:rPr>
              <a:t>Na</a:t>
            </a:r>
            <a:r>
              <a:rPr lang="fr-FR" sz="3600" dirty="0" err="1">
                <a:solidFill>
                  <a:srgbClr val="A4001D"/>
                </a:solidFill>
                <a:latin typeface="Calibri"/>
                <a:ea typeface="ＭＳ Ｐゴシック" charset="0"/>
                <a:cs typeface="Calibri"/>
              </a:rPr>
              <a:t>ï</a:t>
            </a:r>
            <a:r>
              <a:rPr lang="en-US" sz="3600" dirty="0" err="1">
                <a:solidFill>
                  <a:srgbClr val="A4001D"/>
                </a:solidFill>
                <a:latin typeface="Calibri"/>
                <a:ea typeface="ＭＳ Ｐゴシック" charset="0"/>
                <a:cs typeface="Calibri"/>
              </a:rPr>
              <a:t>ve</a:t>
            </a:r>
            <a:r>
              <a:rPr lang="en-US" sz="3600" dirty="0">
                <a:solidFill>
                  <a:srgbClr val="A4001D"/>
                </a:solidFill>
                <a:latin typeface="Calibri"/>
                <a:ea typeface="ＭＳ Ｐゴシック" charset="0"/>
                <a:cs typeface="Calibri"/>
              </a:rPr>
              <a:t> Bayes: Relationship to Language Modeling</a:t>
            </a:r>
          </a:p>
        </p:txBody>
      </p:sp>
    </p:spTree>
    <p:extLst>
      <p:ext uri="{BB962C8B-B14F-4D97-AF65-F5344CB8AC3E}">
        <p14:creationId xmlns:p14="http://schemas.microsoft.com/office/powerpoint/2010/main" val="3637131343"/>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Generative Model for Multinomial Na</a:t>
            </a:r>
            <a:r>
              <a:rPr lang="fr-FR" sz="2800" dirty="0" err="1"/>
              <a:t>ï</a:t>
            </a:r>
            <a:r>
              <a:rPr lang="en-US" sz="2800" dirty="0" err="1"/>
              <a:t>ve</a:t>
            </a:r>
            <a:r>
              <a:rPr lang="en-US" sz="2800" dirty="0"/>
              <a:t> Bayes</a:t>
            </a:r>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57</a:t>
            </a:fld>
            <a:endParaRPr lang="en-US"/>
          </a:p>
        </p:txBody>
      </p:sp>
      <p:sp>
        <p:nvSpPr>
          <p:cNvPr id="32" name="Oval 4"/>
          <p:cNvSpPr>
            <a:spLocks noChangeArrowheads="1"/>
          </p:cNvSpPr>
          <p:nvPr/>
        </p:nvSpPr>
        <p:spPr bwMode="auto">
          <a:xfrm>
            <a:off x="3886200" y="1905000"/>
            <a:ext cx="11430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800" kern="0" dirty="0">
                <a:solidFill>
                  <a:sysClr val="windowText" lastClr="000000"/>
                </a:solidFill>
              </a:rPr>
              <a:t>c</a:t>
            </a:r>
            <a:r>
              <a:rPr kumimoji="0" lang="en-US" sz="1800" b="0" i="0" u="none" strike="noStrike" kern="0" cap="none" spc="0" normalizeH="0" baseline="0" noProof="0" dirty="0">
                <a:ln>
                  <a:noFill/>
                </a:ln>
                <a:solidFill>
                  <a:sysClr val="windowText" lastClr="000000"/>
                </a:solidFill>
                <a:effectLst/>
                <a:uLnTx/>
                <a:uFillTx/>
              </a:rPr>
              <a:t>=China</a:t>
            </a:r>
          </a:p>
        </p:txBody>
      </p:sp>
      <p:sp>
        <p:nvSpPr>
          <p:cNvPr id="33" name="Oval 6"/>
          <p:cNvSpPr>
            <a:spLocks noChangeArrowheads="1"/>
          </p:cNvSpPr>
          <p:nvPr/>
        </p:nvSpPr>
        <p:spPr bwMode="auto">
          <a:xfrm>
            <a:off x="533400" y="3790950"/>
            <a:ext cx="16002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rPr>
              <a:t>X</a:t>
            </a:r>
            <a:r>
              <a:rPr kumimoji="0" lang="en-US" sz="1800" b="0" i="1" u="none" strike="noStrike" kern="0" cap="none" spc="0" normalizeH="0" baseline="-25000" noProof="0" dirty="0">
                <a:ln>
                  <a:noFill/>
                </a:ln>
                <a:solidFill>
                  <a:sysClr val="windowText" lastClr="000000"/>
                </a:solidFill>
                <a:effectLst/>
                <a:uLnTx/>
                <a:uFillTx/>
              </a:rPr>
              <a:t>1</a:t>
            </a:r>
            <a:r>
              <a:rPr kumimoji="0" lang="en-US" sz="1800" b="0" i="1" u="none" strike="noStrike" kern="0" cap="none" spc="0" normalizeH="0" baseline="0" noProof="0" dirty="0">
                <a:ln>
                  <a:noFill/>
                </a:ln>
                <a:solidFill>
                  <a:sysClr val="windowText" lastClr="000000"/>
                </a:solidFill>
                <a:effectLst/>
                <a:uLnTx/>
                <a:uFillTx/>
              </a:rPr>
              <a:t>=Shanghai</a:t>
            </a:r>
            <a:endParaRPr kumimoji="0" lang="en-US" sz="1800" b="0" i="0" u="none" strike="noStrike" kern="0" cap="none" spc="0" normalizeH="0" baseline="-25000" noProof="0" dirty="0">
              <a:ln>
                <a:noFill/>
              </a:ln>
              <a:solidFill>
                <a:sysClr val="windowText" lastClr="000000"/>
              </a:solidFill>
              <a:effectLst/>
              <a:uLnTx/>
              <a:uFillTx/>
            </a:endParaRPr>
          </a:p>
        </p:txBody>
      </p:sp>
      <p:sp>
        <p:nvSpPr>
          <p:cNvPr id="39" name="Line 14"/>
          <p:cNvSpPr>
            <a:spLocks noChangeShapeType="1"/>
          </p:cNvSpPr>
          <p:nvPr/>
        </p:nvSpPr>
        <p:spPr bwMode="auto">
          <a:xfrm flipH="1">
            <a:off x="1524000" y="2419350"/>
            <a:ext cx="2590800" cy="1371600"/>
          </a:xfrm>
          <a:prstGeom prst="line">
            <a:avLst/>
          </a:prstGeom>
          <a:noFill/>
          <a:ln w="28575">
            <a:solidFill>
              <a:sysClr val="windowText" lastClr="000000"/>
            </a:solidFill>
            <a:miter lim="800000"/>
            <a:headEnd/>
            <a:tailEnd type="triangle" w="med" len="med"/>
          </a:ln>
          <a:extLst>
            <a:ext uri="{909E8E84-426E-40dd-AFC4-6F175D3DCCD1}">
              <a14:hiddenFill xmlns:a14="http://schemas.microsoft.com/office/drawing/2010/main" xmlns="">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0" name="Line 15"/>
          <p:cNvSpPr>
            <a:spLocks noChangeShapeType="1"/>
          </p:cNvSpPr>
          <p:nvPr/>
        </p:nvSpPr>
        <p:spPr bwMode="auto">
          <a:xfrm flipH="1">
            <a:off x="3048000" y="2514600"/>
            <a:ext cx="1295400" cy="1276350"/>
          </a:xfrm>
          <a:prstGeom prst="line">
            <a:avLst/>
          </a:prstGeom>
          <a:noFill/>
          <a:ln w="28575">
            <a:solidFill>
              <a:sysClr val="windowText" lastClr="000000"/>
            </a:solidFill>
            <a:miter lim="800000"/>
            <a:headEnd/>
            <a:tailEnd type="triangle" w="med" len="med"/>
          </a:ln>
          <a:extLst>
            <a:ext uri="{909E8E84-426E-40dd-AFC4-6F175D3DCCD1}">
              <a14:hiddenFill xmlns:a14="http://schemas.microsoft.com/office/drawing/2010/main" xmlns="">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1" name="Line 16"/>
          <p:cNvSpPr>
            <a:spLocks noChangeShapeType="1"/>
          </p:cNvSpPr>
          <p:nvPr/>
        </p:nvSpPr>
        <p:spPr bwMode="auto">
          <a:xfrm flipH="1">
            <a:off x="4419600" y="2495550"/>
            <a:ext cx="76200" cy="1295400"/>
          </a:xfrm>
          <a:prstGeom prst="line">
            <a:avLst/>
          </a:prstGeom>
          <a:noFill/>
          <a:ln w="28575">
            <a:solidFill>
              <a:sysClr val="windowText" lastClr="000000"/>
            </a:solidFill>
            <a:miter lim="800000"/>
            <a:headEnd/>
            <a:tailEnd type="triangle" w="med" len="med"/>
          </a:ln>
          <a:extLst>
            <a:ext uri="{909E8E84-426E-40dd-AFC4-6F175D3DCCD1}">
              <a14:hiddenFill xmlns:a14="http://schemas.microsoft.com/office/drawing/2010/main" xmlns="">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3" name="Line 18"/>
          <p:cNvSpPr>
            <a:spLocks noChangeShapeType="1"/>
          </p:cNvSpPr>
          <p:nvPr/>
        </p:nvSpPr>
        <p:spPr bwMode="auto">
          <a:xfrm>
            <a:off x="4648200" y="2495550"/>
            <a:ext cx="1447800" cy="1295400"/>
          </a:xfrm>
          <a:prstGeom prst="line">
            <a:avLst/>
          </a:prstGeom>
          <a:noFill/>
          <a:ln w="28575">
            <a:solidFill>
              <a:sysClr val="windowText" lastClr="000000"/>
            </a:solidFill>
            <a:miter lim="800000"/>
            <a:headEnd/>
            <a:tailEnd type="triangle" w="med" len="med"/>
          </a:ln>
          <a:extLst>
            <a:ext uri="{909E8E84-426E-40dd-AFC4-6F175D3DCCD1}">
              <a14:hiddenFill xmlns:a14="http://schemas.microsoft.com/office/drawing/2010/main" xmlns="">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4" name="Line 19"/>
          <p:cNvSpPr>
            <a:spLocks noChangeShapeType="1"/>
          </p:cNvSpPr>
          <p:nvPr/>
        </p:nvSpPr>
        <p:spPr bwMode="auto">
          <a:xfrm>
            <a:off x="4800600" y="2438400"/>
            <a:ext cx="2667000" cy="1352550"/>
          </a:xfrm>
          <a:prstGeom prst="line">
            <a:avLst/>
          </a:prstGeom>
          <a:noFill/>
          <a:ln w="28575">
            <a:solidFill>
              <a:sysClr val="windowText" lastClr="000000"/>
            </a:solidFill>
            <a:miter lim="800000"/>
            <a:headEnd/>
            <a:tailEnd type="triangle" w="med" len="med"/>
          </a:ln>
          <a:extLst>
            <a:ext uri="{909E8E84-426E-40dd-AFC4-6F175D3DCCD1}">
              <a14:hiddenFill xmlns:a14="http://schemas.microsoft.com/office/drawing/2010/main" xmlns="">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1" name="Oval 6"/>
          <p:cNvSpPr>
            <a:spLocks noChangeArrowheads="1"/>
          </p:cNvSpPr>
          <p:nvPr/>
        </p:nvSpPr>
        <p:spPr bwMode="auto">
          <a:xfrm>
            <a:off x="2286000" y="3790950"/>
            <a:ext cx="12954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rPr>
              <a:t>X</a:t>
            </a:r>
            <a:r>
              <a:rPr kumimoji="0" lang="en-US" sz="1800" b="0" i="1" u="none" strike="noStrike" kern="0" cap="none" spc="0" normalizeH="0" baseline="-25000" noProof="0" dirty="0">
                <a:ln>
                  <a:noFill/>
                </a:ln>
                <a:solidFill>
                  <a:sysClr val="windowText" lastClr="000000"/>
                </a:solidFill>
                <a:effectLst/>
                <a:uLnTx/>
                <a:uFillTx/>
              </a:rPr>
              <a:t>2</a:t>
            </a:r>
            <a:r>
              <a:rPr kumimoji="0" lang="en-US" sz="1800" b="0" i="1" u="none" strike="noStrike" kern="0" cap="none" spc="0" normalizeH="0" baseline="0" noProof="0" dirty="0">
                <a:ln>
                  <a:noFill/>
                </a:ln>
                <a:solidFill>
                  <a:sysClr val="windowText" lastClr="000000"/>
                </a:solidFill>
                <a:effectLst/>
                <a:uLnTx/>
                <a:uFillTx/>
              </a:rPr>
              <a:t>=and</a:t>
            </a:r>
            <a:endParaRPr kumimoji="0" lang="en-US" sz="1800" b="0" i="0" u="none" strike="noStrike" kern="0" cap="none" spc="0" normalizeH="0" baseline="-25000" noProof="0" dirty="0">
              <a:ln>
                <a:noFill/>
              </a:ln>
              <a:solidFill>
                <a:sysClr val="windowText" lastClr="000000"/>
              </a:solidFill>
              <a:effectLst/>
              <a:uLnTx/>
              <a:uFillTx/>
            </a:endParaRPr>
          </a:p>
        </p:txBody>
      </p:sp>
      <p:sp>
        <p:nvSpPr>
          <p:cNvPr id="72" name="Oval 6"/>
          <p:cNvSpPr>
            <a:spLocks noChangeArrowheads="1"/>
          </p:cNvSpPr>
          <p:nvPr/>
        </p:nvSpPr>
        <p:spPr bwMode="auto">
          <a:xfrm>
            <a:off x="3657600" y="3790950"/>
            <a:ext cx="16764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rPr>
              <a:t>X</a:t>
            </a:r>
            <a:r>
              <a:rPr kumimoji="0" lang="en-US" sz="1800" b="0" i="1" u="none" strike="noStrike" kern="0" cap="none" spc="0" normalizeH="0" baseline="-25000" noProof="0" dirty="0">
                <a:ln>
                  <a:noFill/>
                </a:ln>
                <a:solidFill>
                  <a:sysClr val="windowText" lastClr="000000"/>
                </a:solidFill>
                <a:effectLst/>
                <a:uLnTx/>
                <a:uFillTx/>
              </a:rPr>
              <a:t>3</a:t>
            </a:r>
            <a:r>
              <a:rPr kumimoji="0" lang="en-US" sz="1800" b="0" i="1" u="none" strike="noStrike" kern="0" cap="none" spc="0" normalizeH="0" baseline="0" noProof="0" dirty="0">
                <a:ln>
                  <a:noFill/>
                </a:ln>
                <a:solidFill>
                  <a:sysClr val="windowText" lastClr="000000"/>
                </a:solidFill>
                <a:effectLst/>
                <a:uLnTx/>
                <a:uFillTx/>
              </a:rPr>
              <a:t>=Shenzhen</a:t>
            </a:r>
            <a:endParaRPr kumimoji="0" lang="en-US" sz="1800" b="0" i="0" u="none" strike="noStrike" kern="0" cap="none" spc="0" normalizeH="0" baseline="-25000" noProof="0" dirty="0">
              <a:ln>
                <a:noFill/>
              </a:ln>
              <a:solidFill>
                <a:sysClr val="windowText" lastClr="000000"/>
              </a:solidFill>
              <a:effectLst/>
              <a:uLnTx/>
              <a:uFillTx/>
            </a:endParaRPr>
          </a:p>
        </p:txBody>
      </p:sp>
      <p:sp>
        <p:nvSpPr>
          <p:cNvPr id="73" name="Oval 6"/>
          <p:cNvSpPr>
            <a:spLocks noChangeArrowheads="1"/>
          </p:cNvSpPr>
          <p:nvPr/>
        </p:nvSpPr>
        <p:spPr bwMode="auto">
          <a:xfrm>
            <a:off x="5486400" y="3790950"/>
            <a:ext cx="12954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rPr>
              <a:t>X</a:t>
            </a:r>
            <a:r>
              <a:rPr kumimoji="0" lang="en-US" sz="1800" b="0" i="1" u="none" strike="noStrike" kern="0" cap="none" spc="0" normalizeH="0" baseline="-25000" noProof="0" dirty="0">
                <a:ln>
                  <a:noFill/>
                </a:ln>
                <a:solidFill>
                  <a:sysClr val="windowText" lastClr="000000"/>
                </a:solidFill>
                <a:effectLst/>
                <a:uLnTx/>
                <a:uFillTx/>
              </a:rPr>
              <a:t>4</a:t>
            </a:r>
            <a:r>
              <a:rPr kumimoji="0" lang="en-US" sz="1800" b="0" i="1" u="none" strike="noStrike" kern="0" cap="none" spc="0" normalizeH="0" baseline="0" noProof="0" dirty="0">
                <a:ln>
                  <a:noFill/>
                </a:ln>
                <a:solidFill>
                  <a:sysClr val="windowText" lastClr="000000"/>
                </a:solidFill>
                <a:effectLst/>
                <a:uLnTx/>
                <a:uFillTx/>
              </a:rPr>
              <a:t>=issue</a:t>
            </a:r>
            <a:endParaRPr kumimoji="0" lang="en-US" sz="1800" b="0" i="0" u="none" strike="noStrike" kern="0" cap="none" spc="0" normalizeH="0" baseline="-25000" noProof="0" dirty="0">
              <a:ln>
                <a:noFill/>
              </a:ln>
              <a:solidFill>
                <a:sysClr val="windowText" lastClr="000000"/>
              </a:solidFill>
              <a:effectLst/>
              <a:uLnTx/>
              <a:uFillTx/>
            </a:endParaRPr>
          </a:p>
        </p:txBody>
      </p:sp>
      <p:sp>
        <p:nvSpPr>
          <p:cNvPr id="74" name="Oval 6"/>
          <p:cNvSpPr>
            <a:spLocks noChangeArrowheads="1"/>
          </p:cNvSpPr>
          <p:nvPr/>
        </p:nvSpPr>
        <p:spPr bwMode="auto">
          <a:xfrm>
            <a:off x="6934200" y="3790950"/>
            <a:ext cx="1295400" cy="609600"/>
          </a:xfrm>
          <a:prstGeom prst="ellipse">
            <a:avLst/>
          </a:prstGeom>
          <a:solidFill>
            <a:srgbClr val="C0504D"/>
          </a:solidFill>
          <a:ln w="9525">
            <a:solidFill>
              <a:sysClr val="windowText" lastClr="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rPr>
              <a:t>X</a:t>
            </a:r>
            <a:r>
              <a:rPr kumimoji="0" lang="en-US" sz="1800" b="0" i="1" u="none" strike="noStrike" kern="0" cap="none" spc="0" normalizeH="0" baseline="-25000" noProof="0" dirty="0">
                <a:ln>
                  <a:noFill/>
                </a:ln>
                <a:solidFill>
                  <a:sysClr val="windowText" lastClr="000000"/>
                </a:solidFill>
                <a:effectLst/>
                <a:uLnTx/>
                <a:uFillTx/>
              </a:rPr>
              <a:t>5</a:t>
            </a:r>
            <a:r>
              <a:rPr kumimoji="0" lang="en-US" sz="1800" b="0" i="1" u="none" strike="noStrike" kern="0" cap="none" spc="0" normalizeH="0" baseline="0" noProof="0" dirty="0">
                <a:ln>
                  <a:noFill/>
                </a:ln>
                <a:solidFill>
                  <a:sysClr val="windowText" lastClr="000000"/>
                </a:solidFill>
                <a:effectLst/>
                <a:uLnTx/>
                <a:uFillTx/>
              </a:rPr>
              <a:t>=bonds</a:t>
            </a:r>
            <a:endParaRPr kumimoji="0" lang="en-US" sz="1800" b="0" i="0" u="none" strike="noStrike" kern="0" cap="none" spc="0" normalizeH="0" baseline="-25000" noProof="0" dirty="0">
              <a:ln>
                <a:noFill/>
              </a:ln>
              <a:solidFill>
                <a:sysClr val="windowText" lastClr="000000"/>
              </a:solidFill>
              <a:effectLst/>
              <a:uLnTx/>
              <a:uFillTx/>
            </a:endParaRPr>
          </a:p>
        </p:txBody>
      </p:sp>
    </p:spTree>
    <p:extLst>
      <p:ext uri="{BB962C8B-B14F-4D97-AF65-F5344CB8AC3E}">
        <p14:creationId xmlns:p14="http://schemas.microsoft.com/office/powerpoint/2010/main" val="2320285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9" grpId="0" animBg="1"/>
      <p:bldP spid="40" grpId="0" animBg="1"/>
      <p:bldP spid="41" grpId="0" animBg="1"/>
      <p:bldP spid="43" grpId="0" animBg="1"/>
      <p:bldP spid="44" grpId="0" animBg="1"/>
      <p:bldP spid="71" grpId="0" animBg="1"/>
      <p:bldP spid="72" grpId="0" animBg="1"/>
      <p:bldP spid="73" grpId="0" animBg="1"/>
      <p:bldP spid="74"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a:t>
            </a:r>
            <a:r>
              <a:rPr lang="fr-FR" dirty="0" err="1"/>
              <a:t>ï</a:t>
            </a:r>
            <a:r>
              <a:rPr lang="en-US" dirty="0" err="1"/>
              <a:t>ve</a:t>
            </a:r>
            <a:r>
              <a:rPr lang="en-US" dirty="0"/>
              <a:t> Bayes and Language Modeling</a:t>
            </a:r>
          </a:p>
        </p:txBody>
      </p:sp>
      <p:sp>
        <p:nvSpPr>
          <p:cNvPr id="3" name="Content Placeholder 2"/>
          <p:cNvSpPr>
            <a:spLocks noGrp="1"/>
          </p:cNvSpPr>
          <p:nvPr>
            <p:ph idx="1"/>
          </p:nvPr>
        </p:nvSpPr>
        <p:spPr/>
        <p:txBody>
          <a:bodyPr/>
          <a:lstStyle/>
          <a:p>
            <a:r>
              <a:rPr lang="fr-FR" sz="2800" dirty="0"/>
              <a:t>Naï</a:t>
            </a:r>
            <a:r>
              <a:rPr lang="en-US" sz="2800" dirty="0" err="1"/>
              <a:t>ve</a:t>
            </a:r>
            <a:r>
              <a:rPr lang="en-US" sz="2800" dirty="0"/>
              <a:t> </a:t>
            </a:r>
            <a:r>
              <a:rPr lang="en-US" sz="2800" dirty="0" err="1"/>
              <a:t>bayes</a:t>
            </a:r>
            <a:r>
              <a:rPr lang="en-US" sz="2800" dirty="0"/>
              <a:t> classifiers can use any sort of feature</a:t>
            </a:r>
          </a:p>
          <a:p>
            <a:pPr lvl="1"/>
            <a:r>
              <a:rPr lang="en-US" sz="2400" dirty="0"/>
              <a:t>URL, email address, dictionaries, network features</a:t>
            </a:r>
          </a:p>
          <a:p>
            <a:r>
              <a:rPr lang="en-US" sz="2800" dirty="0"/>
              <a:t>But if, as in the previous slides</a:t>
            </a:r>
          </a:p>
          <a:p>
            <a:pPr lvl="1"/>
            <a:r>
              <a:rPr lang="en-US" sz="2400" dirty="0"/>
              <a:t>We use </a:t>
            </a:r>
            <a:r>
              <a:rPr lang="en-US" sz="2400" b="1" dirty="0"/>
              <a:t>only</a:t>
            </a:r>
            <a:r>
              <a:rPr lang="en-US" sz="2400" dirty="0"/>
              <a:t> word features </a:t>
            </a:r>
          </a:p>
          <a:p>
            <a:pPr lvl="1"/>
            <a:r>
              <a:rPr lang="en-US" sz="2400" dirty="0"/>
              <a:t>we use </a:t>
            </a:r>
            <a:r>
              <a:rPr lang="en-US" sz="2400" b="1" dirty="0"/>
              <a:t>all</a:t>
            </a:r>
            <a:r>
              <a:rPr lang="en-US" sz="2400" dirty="0"/>
              <a:t> of the words in the text (not a subset)</a:t>
            </a:r>
          </a:p>
          <a:p>
            <a:r>
              <a:rPr lang="en-US" sz="2800" dirty="0"/>
              <a:t>Then </a:t>
            </a:r>
          </a:p>
          <a:p>
            <a:pPr lvl="1"/>
            <a:r>
              <a:rPr lang="en-US" sz="2400" dirty="0"/>
              <a:t>Na</a:t>
            </a:r>
            <a:r>
              <a:rPr lang="fr-FR" sz="2400" dirty="0" err="1"/>
              <a:t>ï</a:t>
            </a:r>
            <a:r>
              <a:rPr lang="en-US" sz="2400" dirty="0" err="1"/>
              <a:t>ve</a:t>
            </a:r>
            <a:r>
              <a:rPr lang="en-US" sz="2400" dirty="0"/>
              <a:t> </a:t>
            </a:r>
            <a:r>
              <a:rPr lang="en-US" sz="2400" dirty="0" err="1"/>
              <a:t>bayes</a:t>
            </a:r>
            <a:r>
              <a:rPr lang="en-US" sz="2400" dirty="0"/>
              <a:t> has an important similarity to language modeling.</a:t>
            </a:r>
          </a:p>
        </p:txBody>
      </p:sp>
      <p:sp>
        <p:nvSpPr>
          <p:cNvPr id="4" name="Slide Number Placeholder 3"/>
          <p:cNvSpPr>
            <a:spLocks noGrp="1"/>
          </p:cNvSpPr>
          <p:nvPr>
            <p:ph type="sldNum" sz="quarter" idx="12"/>
          </p:nvPr>
        </p:nvSpPr>
        <p:spPr/>
        <p:txBody>
          <a:bodyPr/>
          <a:lstStyle/>
          <a:p>
            <a:fld id="{10F35DC5-7E65-8247-99AB-4E984F8A921E}" type="slidenum">
              <a:rPr lang="en-US" smtClean="0"/>
              <a:pPr/>
              <a:t>58</a:t>
            </a:fld>
            <a:endParaRPr lang="en-US"/>
          </a:p>
        </p:txBody>
      </p:sp>
    </p:spTree>
    <p:extLst>
      <p:ext uri="{BB962C8B-B14F-4D97-AF65-F5344CB8AC3E}">
        <p14:creationId xmlns:p14="http://schemas.microsoft.com/office/powerpoint/2010/main" val="36366413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p:txBody>
          <a:bodyPr/>
          <a:lstStyle/>
          <a:p>
            <a:pPr eaLnBrk="1" hangingPunct="1"/>
            <a:r>
              <a:rPr lang="en-US" dirty="0">
                <a:latin typeface="Calibri" charset="0"/>
                <a:ea typeface="ＭＳ Ｐゴシック" charset="0"/>
                <a:cs typeface="ＭＳ Ｐゴシック" charset="0"/>
              </a:rPr>
              <a:t>Each class = a unigram language model</a:t>
            </a:r>
          </a:p>
        </p:txBody>
      </p:sp>
      <p:sp>
        <p:nvSpPr>
          <p:cNvPr id="46082" name="Rectangle 3"/>
          <p:cNvSpPr>
            <a:spLocks noGrp="1" noChangeArrowheads="1"/>
          </p:cNvSpPr>
          <p:nvPr>
            <p:ph type="body" idx="1"/>
          </p:nvPr>
        </p:nvSpPr>
        <p:spPr>
          <a:xfrm>
            <a:off x="685800" y="1314450"/>
            <a:ext cx="7772400" cy="1028700"/>
          </a:xfrm>
        </p:spPr>
        <p:txBody>
          <a:bodyPr/>
          <a:lstStyle/>
          <a:p>
            <a:pPr eaLnBrk="1" hangingPunct="1"/>
            <a:r>
              <a:rPr lang="en-US" dirty="0">
                <a:latin typeface="Calibri"/>
                <a:ea typeface="ＭＳ Ｐゴシック" charset="0"/>
                <a:cs typeface="Calibri"/>
              </a:rPr>
              <a:t>Assigning each word: P(word | c)</a:t>
            </a:r>
          </a:p>
          <a:p>
            <a:pPr eaLnBrk="1" hangingPunct="1"/>
            <a:r>
              <a:rPr lang="en-US" dirty="0">
                <a:latin typeface="Calibri"/>
                <a:ea typeface="ＭＳ Ｐゴシック" charset="0"/>
                <a:cs typeface="Calibri"/>
              </a:rPr>
              <a:t>Assigning each sentence: P(</a:t>
            </a:r>
            <a:r>
              <a:rPr lang="en-US" dirty="0" err="1">
                <a:latin typeface="Calibri"/>
                <a:ea typeface="ＭＳ Ｐゴシック" charset="0"/>
                <a:cs typeface="Calibri"/>
              </a:rPr>
              <a:t>s|c</a:t>
            </a:r>
            <a:r>
              <a:rPr lang="en-US" dirty="0">
                <a:latin typeface="Calibri"/>
                <a:ea typeface="ＭＳ Ｐゴシック" charset="0"/>
                <a:cs typeface="Calibri"/>
              </a:rPr>
              <a:t>)=</a:t>
            </a:r>
            <a:r>
              <a:rPr lang="en-US" dirty="0" err="1">
                <a:latin typeface="Symbol" charset="2"/>
                <a:ea typeface="ＭＳ Ｐゴシック" charset="0"/>
                <a:cs typeface="Symbol" charset="2"/>
              </a:rPr>
              <a:t>Π</a:t>
            </a:r>
            <a:r>
              <a:rPr lang="en-US" dirty="0">
                <a:latin typeface="Calibri"/>
                <a:ea typeface="ＭＳ Ｐゴシック" charset="0"/>
                <a:cs typeface="Calibri"/>
              </a:rPr>
              <a:t> P(</a:t>
            </a:r>
            <a:r>
              <a:rPr lang="en-US" dirty="0" err="1">
                <a:latin typeface="Calibri"/>
                <a:ea typeface="ＭＳ Ｐゴシック" charset="0"/>
                <a:cs typeface="Calibri"/>
              </a:rPr>
              <a:t>word|c</a:t>
            </a:r>
            <a:r>
              <a:rPr lang="en-US" dirty="0">
                <a:latin typeface="Calibri"/>
                <a:ea typeface="ＭＳ Ｐゴシック" charset="0"/>
                <a:cs typeface="Calibri"/>
              </a:rPr>
              <a:t>)</a:t>
            </a:r>
          </a:p>
        </p:txBody>
      </p:sp>
      <p:sp>
        <p:nvSpPr>
          <p:cNvPr id="46083" name="Text Box 4"/>
          <p:cNvSpPr txBox="1">
            <a:spLocks noChangeArrowheads="1"/>
          </p:cNvSpPr>
          <p:nvPr/>
        </p:nvSpPr>
        <p:spPr bwMode="auto">
          <a:xfrm>
            <a:off x="457200" y="2628901"/>
            <a:ext cx="2438400" cy="27084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0.1	I</a:t>
            </a:r>
          </a:p>
          <a:p>
            <a:pPr eaLnBrk="1" hangingPunct="1">
              <a:spcBef>
                <a:spcPct val="50000"/>
              </a:spcBef>
            </a:pPr>
            <a:r>
              <a:rPr lang="en-US" sz="2000" dirty="0">
                <a:latin typeface="Calibri"/>
                <a:cs typeface="Calibri"/>
              </a:rPr>
              <a:t>0.1	love</a:t>
            </a:r>
          </a:p>
          <a:p>
            <a:pPr eaLnBrk="1" hangingPunct="1">
              <a:spcBef>
                <a:spcPct val="50000"/>
              </a:spcBef>
            </a:pPr>
            <a:r>
              <a:rPr lang="en-US" sz="2000" dirty="0">
                <a:latin typeface="Calibri"/>
                <a:cs typeface="Calibri"/>
              </a:rPr>
              <a:t>0.01	this</a:t>
            </a:r>
          </a:p>
          <a:p>
            <a:pPr eaLnBrk="1" hangingPunct="1">
              <a:spcBef>
                <a:spcPct val="50000"/>
              </a:spcBef>
            </a:pPr>
            <a:r>
              <a:rPr lang="en-US" sz="2000" dirty="0">
                <a:latin typeface="Calibri"/>
                <a:cs typeface="Calibri"/>
              </a:rPr>
              <a:t>0.05	fun</a:t>
            </a:r>
          </a:p>
          <a:p>
            <a:pPr eaLnBrk="1" hangingPunct="1">
              <a:spcBef>
                <a:spcPct val="50000"/>
              </a:spcBef>
            </a:pPr>
            <a:r>
              <a:rPr lang="en-US" sz="2000" dirty="0">
                <a:latin typeface="Calibri"/>
                <a:cs typeface="Calibri"/>
              </a:rPr>
              <a:t>0.1	film</a:t>
            </a:r>
          </a:p>
          <a:p>
            <a:pPr eaLnBrk="1" hangingPunct="1">
              <a:spcBef>
                <a:spcPct val="50000"/>
              </a:spcBef>
            </a:pPr>
            <a:r>
              <a:rPr lang="en-US" sz="2000" dirty="0">
                <a:latin typeface="Calibri"/>
                <a:cs typeface="Calibri"/>
              </a:rPr>
              <a:t>…</a:t>
            </a:r>
          </a:p>
        </p:txBody>
      </p:sp>
      <p:sp>
        <p:nvSpPr>
          <p:cNvPr id="753669" name="Text Box 5"/>
          <p:cNvSpPr txBox="1">
            <a:spLocks noChangeArrowheads="1"/>
          </p:cNvSpPr>
          <p:nvPr/>
        </p:nvSpPr>
        <p:spPr bwMode="auto">
          <a:xfrm>
            <a:off x="3505200" y="2743200"/>
            <a:ext cx="609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I</a:t>
            </a:r>
          </a:p>
        </p:txBody>
      </p:sp>
      <p:sp>
        <p:nvSpPr>
          <p:cNvPr id="753670" name="Text Box 6"/>
          <p:cNvSpPr txBox="1">
            <a:spLocks noChangeArrowheads="1"/>
          </p:cNvSpPr>
          <p:nvPr/>
        </p:nvSpPr>
        <p:spPr bwMode="auto">
          <a:xfrm>
            <a:off x="4419600" y="27432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love</a:t>
            </a:r>
          </a:p>
        </p:txBody>
      </p:sp>
      <p:sp>
        <p:nvSpPr>
          <p:cNvPr id="753671" name="Text Box 7"/>
          <p:cNvSpPr txBox="1">
            <a:spLocks noChangeArrowheads="1"/>
          </p:cNvSpPr>
          <p:nvPr/>
        </p:nvSpPr>
        <p:spPr bwMode="auto">
          <a:xfrm>
            <a:off x="5257800" y="27432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this</a:t>
            </a:r>
          </a:p>
        </p:txBody>
      </p:sp>
      <p:sp>
        <p:nvSpPr>
          <p:cNvPr id="753672" name="Text Box 8"/>
          <p:cNvSpPr txBox="1">
            <a:spLocks noChangeArrowheads="1"/>
          </p:cNvSpPr>
          <p:nvPr/>
        </p:nvSpPr>
        <p:spPr bwMode="auto">
          <a:xfrm>
            <a:off x="6324600" y="27432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fun</a:t>
            </a:r>
          </a:p>
        </p:txBody>
      </p:sp>
      <p:sp>
        <p:nvSpPr>
          <p:cNvPr id="753673" name="Text Box 9"/>
          <p:cNvSpPr txBox="1">
            <a:spLocks noChangeArrowheads="1"/>
          </p:cNvSpPr>
          <p:nvPr/>
        </p:nvSpPr>
        <p:spPr bwMode="auto">
          <a:xfrm>
            <a:off x="7086600" y="2743200"/>
            <a:ext cx="1371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film</a:t>
            </a:r>
          </a:p>
        </p:txBody>
      </p:sp>
      <p:grpSp>
        <p:nvGrpSpPr>
          <p:cNvPr id="2" name="Group 10"/>
          <p:cNvGrpSpPr>
            <a:grpSpLocks/>
          </p:cNvGrpSpPr>
          <p:nvPr/>
        </p:nvGrpSpPr>
        <p:grpSpPr bwMode="auto">
          <a:xfrm>
            <a:off x="3581400" y="3143250"/>
            <a:ext cx="4191000" cy="0"/>
            <a:chOff x="2256" y="2640"/>
            <a:chExt cx="2640" cy="0"/>
          </a:xfrm>
        </p:grpSpPr>
        <p:sp>
          <p:nvSpPr>
            <p:cNvPr id="46101" name="Line 11"/>
            <p:cNvSpPr>
              <a:spLocks noChangeShapeType="1"/>
            </p:cNvSpPr>
            <p:nvPr/>
          </p:nvSpPr>
          <p:spPr bwMode="auto">
            <a:xfrm>
              <a:off x="2256"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6102" name="Line 12"/>
            <p:cNvSpPr>
              <a:spLocks noChangeShapeType="1"/>
            </p:cNvSpPr>
            <p:nvPr/>
          </p:nvSpPr>
          <p:spPr bwMode="auto">
            <a:xfrm>
              <a:off x="2832"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6103" name="Line 13"/>
            <p:cNvSpPr>
              <a:spLocks noChangeShapeType="1"/>
            </p:cNvSpPr>
            <p:nvPr/>
          </p:nvSpPr>
          <p:spPr bwMode="auto">
            <a:xfrm>
              <a:off x="3408"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6104" name="Line 14"/>
            <p:cNvSpPr>
              <a:spLocks noChangeShapeType="1"/>
            </p:cNvSpPr>
            <p:nvPr/>
          </p:nvSpPr>
          <p:spPr bwMode="auto">
            <a:xfrm>
              <a:off x="3984"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6105" name="Line 15"/>
            <p:cNvSpPr>
              <a:spLocks noChangeShapeType="1"/>
            </p:cNvSpPr>
            <p:nvPr/>
          </p:nvSpPr>
          <p:spPr bwMode="auto">
            <a:xfrm>
              <a:off x="4608"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grpSp>
      <p:sp>
        <p:nvSpPr>
          <p:cNvPr id="753680" name="Text Box 16"/>
          <p:cNvSpPr txBox="1">
            <a:spLocks noChangeArrowheads="1"/>
          </p:cNvSpPr>
          <p:nvPr/>
        </p:nvSpPr>
        <p:spPr bwMode="auto">
          <a:xfrm>
            <a:off x="3505200" y="3314700"/>
            <a:ext cx="609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0.1</a:t>
            </a:r>
          </a:p>
        </p:txBody>
      </p:sp>
      <p:sp>
        <p:nvSpPr>
          <p:cNvPr id="753681" name="Text Box 17"/>
          <p:cNvSpPr txBox="1">
            <a:spLocks noChangeArrowheads="1"/>
          </p:cNvSpPr>
          <p:nvPr/>
        </p:nvSpPr>
        <p:spPr bwMode="auto">
          <a:xfrm>
            <a:off x="4419600" y="33147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0.1</a:t>
            </a:r>
          </a:p>
        </p:txBody>
      </p:sp>
      <p:sp>
        <p:nvSpPr>
          <p:cNvPr id="753682" name="Text Box 18"/>
          <p:cNvSpPr txBox="1">
            <a:spLocks noChangeArrowheads="1"/>
          </p:cNvSpPr>
          <p:nvPr/>
        </p:nvSpPr>
        <p:spPr bwMode="auto">
          <a:xfrm>
            <a:off x="5257800" y="33147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.05</a:t>
            </a:r>
          </a:p>
        </p:txBody>
      </p:sp>
      <p:sp>
        <p:nvSpPr>
          <p:cNvPr id="753683" name="Text Box 19"/>
          <p:cNvSpPr txBox="1">
            <a:spLocks noChangeArrowheads="1"/>
          </p:cNvSpPr>
          <p:nvPr/>
        </p:nvSpPr>
        <p:spPr bwMode="auto">
          <a:xfrm>
            <a:off x="6324600" y="3314700"/>
            <a:ext cx="762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0.01</a:t>
            </a:r>
          </a:p>
        </p:txBody>
      </p:sp>
      <p:sp>
        <p:nvSpPr>
          <p:cNvPr id="753684" name="Text Box 20"/>
          <p:cNvSpPr txBox="1">
            <a:spLocks noChangeArrowheads="1"/>
          </p:cNvSpPr>
          <p:nvPr/>
        </p:nvSpPr>
        <p:spPr bwMode="auto">
          <a:xfrm>
            <a:off x="7086600" y="3314700"/>
            <a:ext cx="1371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0.1</a:t>
            </a:r>
          </a:p>
        </p:txBody>
      </p:sp>
      <p:sp>
        <p:nvSpPr>
          <p:cNvPr id="46096" name="Text Box 24"/>
          <p:cNvSpPr txBox="1">
            <a:spLocks noChangeArrowheads="1"/>
          </p:cNvSpPr>
          <p:nvPr/>
        </p:nvSpPr>
        <p:spPr bwMode="auto">
          <a:xfrm>
            <a:off x="609600" y="2228850"/>
            <a:ext cx="1371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Class </a:t>
            </a:r>
            <a:r>
              <a:rPr lang="en-US" i="1" dirty="0" err="1">
                <a:latin typeface="Calibri"/>
                <a:cs typeface="Calibri"/>
              </a:rPr>
              <a:t>pos</a:t>
            </a:r>
            <a:endParaRPr lang="en-US" i="1" dirty="0">
              <a:latin typeface="Calibri"/>
              <a:cs typeface="Calibri"/>
            </a:endParaRPr>
          </a:p>
        </p:txBody>
      </p:sp>
      <p:sp>
        <p:nvSpPr>
          <p:cNvPr id="753689" name="Text Box 25"/>
          <p:cNvSpPr txBox="1">
            <a:spLocks noChangeArrowheads="1"/>
          </p:cNvSpPr>
          <p:nvPr/>
        </p:nvSpPr>
        <p:spPr bwMode="auto">
          <a:xfrm>
            <a:off x="5791200" y="4457700"/>
            <a:ext cx="29718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P(s | </a:t>
            </a:r>
            <a:r>
              <a:rPr lang="en-US" dirty="0" err="1">
                <a:latin typeface="Calibri"/>
                <a:cs typeface="Calibri"/>
              </a:rPr>
              <a:t>pos</a:t>
            </a:r>
            <a:r>
              <a:rPr lang="en-US" dirty="0">
                <a:latin typeface="Calibri"/>
                <a:cs typeface="Calibri"/>
              </a:rPr>
              <a:t>) = 0.0000005 </a:t>
            </a:r>
          </a:p>
        </p:txBody>
      </p:sp>
      <p:sp>
        <p:nvSpPr>
          <p:cNvPr id="46098" name="TextBox 26"/>
          <p:cNvSpPr txBox="1">
            <a:spLocks noChangeArrowheads="1"/>
          </p:cNvSpPr>
          <p:nvPr/>
        </p:nvSpPr>
        <p:spPr bwMode="auto">
          <a:xfrm>
            <a:off x="7620001" y="-67479"/>
            <a:ext cx="1039167"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r>
              <a:rPr lang="en-US" sz="1600">
                <a:solidFill>
                  <a:srgbClr val="FBFCFF"/>
                </a:solidFill>
                <a:latin typeface="Calibri"/>
                <a:cs typeface="Calibri"/>
              </a:rPr>
              <a:t>Sec.13.2.1</a:t>
            </a:r>
          </a:p>
        </p:txBody>
      </p:sp>
    </p:spTree>
    <p:extLst>
      <p:ext uri="{BB962C8B-B14F-4D97-AF65-F5344CB8AC3E}">
        <p14:creationId xmlns:p14="http://schemas.microsoft.com/office/powerpoint/2010/main" val="638985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53669"/>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53670"/>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9"/>
                                          </p:stCondLst>
                                        </p:cTn>
                                        <p:tgtEl>
                                          <p:spTgt spid="753671"/>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9"/>
                                          </p:stCondLst>
                                        </p:cTn>
                                        <p:tgtEl>
                                          <p:spTgt spid="753672"/>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9"/>
                                          </p:stCondLst>
                                        </p:cTn>
                                        <p:tgtEl>
                                          <p:spTgt spid="753673"/>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9"/>
                                          </p:stCondLst>
                                        </p:cTn>
                                        <p:tgtEl>
                                          <p:spTgt spid="753680"/>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9"/>
                                          </p:stCondLst>
                                        </p:cTn>
                                        <p:tgtEl>
                                          <p:spTgt spid="753681"/>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grpId="0" nodeType="clickEffect">
                                  <p:stCondLst>
                                    <p:cond delay="0"/>
                                  </p:stCondLst>
                                  <p:childTnLst>
                                    <p:set>
                                      <p:cBhvr>
                                        <p:cTn id="38" dur="1" fill="hold">
                                          <p:stCondLst>
                                            <p:cond delay="9"/>
                                          </p:stCondLst>
                                        </p:cTn>
                                        <p:tgtEl>
                                          <p:spTgt spid="753682"/>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grpId="0" nodeType="clickEffect">
                                  <p:stCondLst>
                                    <p:cond delay="0"/>
                                  </p:stCondLst>
                                  <p:childTnLst>
                                    <p:set>
                                      <p:cBhvr>
                                        <p:cTn id="42" dur="1" fill="hold">
                                          <p:stCondLst>
                                            <p:cond delay="9"/>
                                          </p:stCondLst>
                                        </p:cTn>
                                        <p:tgtEl>
                                          <p:spTgt spid="753683"/>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grpId="0" nodeType="clickEffect">
                                  <p:stCondLst>
                                    <p:cond delay="0"/>
                                  </p:stCondLst>
                                  <p:childTnLst>
                                    <p:set>
                                      <p:cBhvr>
                                        <p:cTn id="46" dur="1" fill="hold">
                                          <p:stCondLst>
                                            <p:cond delay="9"/>
                                          </p:stCondLst>
                                        </p:cTn>
                                        <p:tgtEl>
                                          <p:spTgt spid="753684"/>
                                        </p:tgtEl>
                                        <p:attrNameLst>
                                          <p:attrName>style.visibility</p:attrName>
                                        </p:attrNameLst>
                                      </p:cBhvr>
                                      <p:to>
                                        <p:strVal val="visible"/>
                                      </p:to>
                                    </p:set>
                                  </p:childTnLst>
                                </p:cTn>
                              </p:par>
                            </p:childTnLst>
                          </p:cTn>
                        </p:par>
                      </p:childTnLst>
                    </p:cTn>
                  </p:par>
                  <p:par>
                    <p:cTn id="47" fill="hold" nodeType="clickPar">
                      <p:stCondLst>
                        <p:cond delay="indefinite"/>
                      </p:stCondLst>
                      <p:childTnLst>
                        <p:par>
                          <p:cTn id="48" fill="hold" nodeType="withGroup">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753689"/>
                                        </p:tgtEl>
                                        <p:attrNameLst>
                                          <p:attrName>style.visibility</p:attrName>
                                        </p:attrNameLst>
                                      </p:cBhvr>
                                      <p:to>
                                        <p:strVal val="visible"/>
                                      </p:to>
                                    </p:set>
                                    <p:anim calcmode="lin" valueType="num">
                                      <p:cBhvr additive="base">
                                        <p:cTn id="51" dur="10" fill="hold"/>
                                        <p:tgtEl>
                                          <p:spTgt spid="753689"/>
                                        </p:tgtEl>
                                        <p:attrNameLst>
                                          <p:attrName>ppt_x</p:attrName>
                                        </p:attrNameLst>
                                      </p:cBhvr>
                                      <p:tavLst>
                                        <p:tav tm="0">
                                          <p:val>
                                            <p:strVal val="0-#ppt_w/2"/>
                                          </p:val>
                                        </p:tav>
                                        <p:tav tm="100000">
                                          <p:val>
                                            <p:strVal val="#ppt_x"/>
                                          </p:val>
                                        </p:tav>
                                      </p:tavLst>
                                    </p:anim>
                                    <p:anim calcmode="lin" valueType="num">
                                      <p:cBhvr additive="base">
                                        <p:cTn id="52" dur="10" fill="hold"/>
                                        <p:tgtEl>
                                          <p:spTgt spid="75368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3669" grpId="0" autoUpdateAnimBg="0"/>
      <p:bldP spid="753670" grpId="0" autoUpdateAnimBg="0"/>
      <p:bldP spid="753671" grpId="0" autoUpdateAnimBg="0"/>
      <p:bldP spid="753672" grpId="0" autoUpdateAnimBg="0"/>
      <p:bldP spid="753673" grpId="0" autoUpdateAnimBg="0"/>
      <p:bldP spid="753680" grpId="0" autoUpdateAnimBg="0"/>
      <p:bldP spid="753681" grpId="0" autoUpdateAnimBg="0"/>
      <p:bldP spid="753682" grpId="0" autoUpdateAnimBg="0"/>
      <p:bldP spid="753683" grpId="0" autoUpdateAnimBg="0"/>
      <p:bldP spid="753684" grpId="0" autoUpdateAnimBg="0"/>
      <p:bldP spid="753689"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sz="3600" dirty="0"/>
              <a:t>Text Classification</a:t>
            </a:r>
          </a:p>
        </p:txBody>
      </p:sp>
      <p:sp>
        <p:nvSpPr>
          <p:cNvPr id="23555" name="Rectangle 3"/>
          <p:cNvSpPr>
            <a:spLocks noGrp="1" noChangeArrowheads="1"/>
          </p:cNvSpPr>
          <p:nvPr>
            <p:ph sz="quarter" idx="1"/>
          </p:nvPr>
        </p:nvSpPr>
        <p:spPr>
          <a:xfrm>
            <a:off x="914400" y="1428750"/>
            <a:ext cx="7467600" cy="3714750"/>
          </a:xfrm>
        </p:spPr>
        <p:txBody>
          <a:bodyPr/>
          <a:lstStyle/>
          <a:p>
            <a:r>
              <a:rPr lang="en-US" sz="2800" dirty="0">
                <a:latin typeface="Calibri" charset="0"/>
              </a:rPr>
              <a:t>Assigning subject categories, topics, or genres</a:t>
            </a:r>
          </a:p>
          <a:p>
            <a:r>
              <a:rPr lang="en-US" sz="2800" dirty="0">
                <a:latin typeface="Calibri" charset="0"/>
              </a:rPr>
              <a:t>Spam detection</a:t>
            </a:r>
          </a:p>
          <a:p>
            <a:r>
              <a:rPr lang="en-US" sz="2800" dirty="0">
                <a:latin typeface="Calibri" charset="0"/>
              </a:rPr>
              <a:t>Authorship identification</a:t>
            </a:r>
          </a:p>
          <a:p>
            <a:r>
              <a:rPr lang="en-US" sz="2800" dirty="0">
                <a:latin typeface="Calibri" charset="0"/>
              </a:rPr>
              <a:t>Age/gender identification</a:t>
            </a:r>
          </a:p>
          <a:p>
            <a:r>
              <a:rPr lang="en-US" sz="2800" dirty="0">
                <a:latin typeface="Calibri" charset="0"/>
              </a:rPr>
              <a:t>Language Identification</a:t>
            </a:r>
          </a:p>
          <a:p>
            <a:r>
              <a:rPr lang="en-US" sz="2800" dirty="0">
                <a:latin typeface="Calibri" charset="0"/>
              </a:rPr>
              <a:t>Sentiment analysis</a:t>
            </a:r>
          </a:p>
          <a:p>
            <a:r>
              <a:rPr lang="en-US" sz="2800" dirty="0">
                <a:latin typeface="Calibri" charset="0"/>
              </a:rPr>
              <a:t>…</a:t>
            </a:r>
          </a:p>
        </p:txBody>
      </p:sp>
    </p:spTree>
    <p:extLst>
      <p:ext uri="{BB962C8B-B14F-4D97-AF65-F5344CB8AC3E}">
        <p14:creationId xmlns:p14="http://schemas.microsoft.com/office/powerpoint/2010/main" val="2423096530"/>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dirty="0">
                <a:latin typeface="Calibri" charset="0"/>
                <a:ea typeface="ＭＳ Ｐゴシック" charset="0"/>
                <a:cs typeface="ＭＳ Ｐゴシック" charset="0"/>
              </a:rPr>
              <a:t>Na</a:t>
            </a:r>
            <a:r>
              <a:rPr lang="fr-FR" dirty="0" err="1">
                <a:latin typeface="Calibri" charset="0"/>
                <a:ea typeface="ＭＳ Ｐゴシック" charset="0"/>
                <a:cs typeface="ＭＳ Ｐゴシック" charset="0"/>
              </a:rPr>
              <a:t>ï</a:t>
            </a:r>
            <a:r>
              <a:rPr lang="en-US" dirty="0" err="1">
                <a:latin typeface="Calibri" charset="0"/>
                <a:ea typeface="ＭＳ Ｐゴシック" charset="0"/>
                <a:cs typeface="ＭＳ Ｐゴシック" charset="0"/>
              </a:rPr>
              <a:t>ve</a:t>
            </a:r>
            <a:r>
              <a:rPr lang="en-US" dirty="0">
                <a:latin typeface="Calibri" charset="0"/>
                <a:ea typeface="ＭＳ Ｐゴシック" charset="0"/>
                <a:cs typeface="ＭＳ Ｐゴシック" charset="0"/>
              </a:rPr>
              <a:t> Bayes as a Language Model</a:t>
            </a:r>
          </a:p>
        </p:txBody>
      </p:sp>
      <p:sp>
        <p:nvSpPr>
          <p:cNvPr id="47106" name="Rectangle 3"/>
          <p:cNvSpPr>
            <a:spLocks noGrp="1" noChangeArrowheads="1"/>
          </p:cNvSpPr>
          <p:nvPr>
            <p:ph type="body" idx="1"/>
          </p:nvPr>
        </p:nvSpPr>
        <p:spPr>
          <a:xfrm>
            <a:off x="685800" y="1314451"/>
            <a:ext cx="7772400" cy="813197"/>
          </a:xfrm>
        </p:spPr>
        <p:txBody>
          <a:bodyPr/>
          <a:lstStyle/>
          <a:p>
            <a:pPr eaLnBrk="1" hangingPunct="1"/>
            <a:r>
              <a:rPr lang="en-US" dirty="0">
                <a:latin typeface="Calibri"/>
                <a:ea typeface="ＭＳ Ｐゴシック" charset="0"/>
                <a:cs typeface="Calibri"/>
              </a:rPr>
              <a:t>Which class assigns the higher probability to s?</a:t>
            </a:r>
          </a:p>
        </p:txBody>
      </p:sp>
      <p:sp>
        <p:nvSpPr>
          <p:cNvPr id="47107" name="Text Box 4"/>
          <p:cNvSpPr txBox="1">
            <a:spLocks noChangeArrowheads="1"/>
          </p:cNvSpPr>
          <p:nvPr/>
        </p:nvSpPr>
        <p:spPr bwMode="auto">
          <a:xfrm>
            <a:off x="381000" y="2628900"/>
            <a:ext cx="2438400" cy="224676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solidFill>
                  <a:srgbClr val="00AB7E"/>
                </a:solidFill>
                <a:latin typeface="Calibri"/>
                <a:cs typeface="Calibri"/>
              </a:rPr>
              <a:t>0.1	I</a:t>
            </a:r>
          </a:p>
          <a:p>
            <a:pPr eaLnBrk="1" hangingPunct="1">
              <a:spcBef>
                <a:spcPct val="50000"/>
              </a:spcBef>
            </a:pPr>
            <a:r>
              <a:rPr lang="en-US" sz="2000" dirty="0">
                <a:solidFill>
                  <a:srgbClr val="00AB7E"/>
                </a:solidFill>
                <a:latin typeface="Calibri"/>
                <a:cs typeface="Calibri"/>
              </a:rPr>
              <a:t>0.1	love</a:t>
            </a:r>
          </a:p>
          <a:p>
            <a:pPr eaLnBrk="1" hangingPunct="1">
              <a:spcBef>
                <a:spcPct val="50000"/>
              </a:spcBef>
            </a:pPr>
            <a:r>
              <a:rPr lang="en-US" sz="2000" dirty="0">
                <a:solidFill>
                  <a:srgbClr val="00AB7E"/>
                </a:solidFill>
                <a:latin typeface="Calibri"/>
                <a:cs typeface="Calibri"/>
              </a:rPr>
              <a:t>0.01	this</a:t>
            </a:r>
          </a:p>
          <a:p>
            <a:pPr eaLnBrk="1" hangingPunct="1">
              <a:spcBef>
                <a:spcPct val="50000"/>
              </a:spcBef>
            </a:pPr>
            <a:r>
              <a:rPr lang="en-US" sz="2000" dirty="0">
                <a:solidFill>
                  <a:srgbClr val="00AB7E"/>
                </a:solidFill>
                <a:latin typeface="Calibri"/>
                <a:cs typeface="Calibri"/>
              </a:rPr>
              <a:t>0.05	fun</a:t>
            </a:r>
          </a:p>
          <a:p>
            <a:pPr eaLnBrk="1" hangingPunct="1">
              <a:spcBef>
                <a:spcPct val="50000"/>
              </a:spcBef>
            </a:pPr>
            <a:r>
              <a:rPr lang="en-US" sz="2000" dirty="0">
                <a:solidFill>
                  <a:srgbClr val="00AB7E"/>
                </a:solidFill>
                <a:latin typeface="Calibri"/>
                <a:cs typeface="Calibri"/>
              </a:rPr>
              <a:t>0.1	film</a:t>
            </a:r>
          </a:p>
        </p:txBody>
      </p:sp>
      <p:sp>
        <p:nvSpPr>
          <p:cNvPr id="47108" name="Text Box 5"/>
          <p:cNvSpPr txBox="1">
            <a:spLocks noChangeArrowheads="1"/>
          </p:cNvSpPr>
          <p:nvPr/>
        </p:nvSpPr>
        <p:spPr bwMode="auto">
          <a:xfrm>
            <a:off x="533400" y="2114550"/>
            <a:ext cx="1600200" cy="461665"/>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solidFill>
                  <a:srgbClr val="00AB7E"/>
                </a:solidFill>
                <a:latin typeface="Calibri"/>
                <a:cs typeface="Calibri"/>
              </a:rPr>
              <a:t>Model </a:t>
            </a:r>
            <a:r>
              <a:rPr lang="en-US" dirty="0" err="1">
                <a:solidFill>
                  <a:srgbClr val="00AB7E"/>
                </a:solidFill>
                <a:latin typeface="Calibri"/>
                <a:cs typeface="Calibri"/>
              </a:rPr>
              <a:t>pos</a:t>
            </a:r>
            <a:endParaRPr lang="en-US" dirty="0">
              <a:solidFill>
                <a:srgbClr val="00AB7E"/>
              </a:solidFill>
              <a:latin typeface="Calibri"/>
              <a:cs typeface="Calibri"/>
            </a:endParaRPr>
          </a:p>
        </p:txBody>
      </p:sp>
      <p:sp>
        <p:nvSpPr>
          <p:cNvPr id="47109" name="Text Box 6"/>
          <p:cNvSpPr txBox="1">
            <a:spLocks noChangeArrowheads="1"/>
          </p:cNvSpPr>
          <p:nvPr/>
        </p:nvSpPr>
        <p:spPr bwMode="auto">
          <a:xfrm>
            <a:off x="2819400" y="2114550"/>
            <a:ext cx="16002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solidFill>
                  <a:srgbClr val="FF0000"/>
                </a:solidFill>
                <a:latin typeface="Calibri"/>
                <a:cs typeface="Calibri"/>
              </a:rPr>
              <a:t>Model </a:t>
            </a:r>
            <a:r>
              <a:rPr lang="en-US" dirty="0" err="1">
                <a:solidFill>
                  <a:srgbClr val="FF0000"/>
                </a:solidFill>
                <a:latin typeface="Calibri"/>
                <a:cs typeface="Calibri"/>
              </a:rPr>
              <a:t>neg</a:t>
            </a:r>
            <a:endParaRPr lang="en-US" dirty="0">
              <a:solidFill>
                <a:srgbClr val="FF0000"/>
              </a:solidFill>
              <a:latin typeface="Calibri"/>
              <a:cs typeface="Calibri"/>
            </a:endParaRPr>
          </a:p>
        </p:txBody>
      </p:sp>
      <p:sp>
        <p:nvSpPr>
          <p:cNvPr id="47110" name="Rectangle 7"/>
          <p:cNvSpPr>
            <a:spLocks noChangeArrowheads="1"/>
          </p:cNvSpPr>
          <p:nvPr/>
        </p:nvSpPr>
        <p:spPr bwMode="auto">
          <a:xfrm>
            <a:off x="228600" y="2000250"/>
            <a:ext cx="2133600" cy="2971800"/>
          </a:xfrm>
          <a:prstGeom prst="rect">
            <a:avLst/>
          </a:prstGeom>
          <a:noFill/>
          <a:ln w="9525">
            <a:solidFill>
              <a:srgbClr val="00E4A8"/>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Calibri"/>
              <a:cs typeface="Calibri"/>
            </a:endParaRPr>
          </a:p>
        </p:txBody>
      </p:sp>
      <p:sp>
        <p:nvSpPr>
          <p:cNvPr id="47111" name="Rectangle 8"/>
          <p:cNvSpPr>
            <a:spLocks noChangeArrowheads="1"/>
          </p:cNvSpPr>
          <p:nvPr/>
        </p:nvSpPr>
        <p:spPr bwMode="auto">
          <a:xfrm>
            <a:off x="2438400" y="2000250"/>
            <a:ext cx="2133600" cy="2971800"/>
          </a:xfrm>
          <a:prstGeom prst="rect">
            <a:avLst/>
          </a:prstGeom>
          <a:noFill/>
          <a:ln w="9525">
            <a:solidFill>
              <a:srgbClr val="FF0000"/>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Calibri"/>
              <a:cs typeface="Calibri"/>
            </a:endParaRPr>
          </a:p>
        </p:txBody>
      </p:sp>
      <p:grpSp>
        <p:nvGrpSpPr>
          <p:cNvPr id="2" name="Group 9"/>
          <p:cNvGrpSpPr>
            <a:grpSpLocks/>
          </p:cNvGrpSpPr>
          <p:nvPr/>
        </p:nvGrpSpPr>
        <p:grpSpPr bwMode="auto">
          <a:xfrm>
            <a:off x="4648200" y="2743200"/>
            <a:ext cx="4953000" cy="401241"/>
            <a:chOff x="2928" y="2304"/>
            <a:chExt cx="3120" cy="337"/>
          </a:xfrm>
        </p:grpSpPr>
        <p:sp>
          <p:nvSpPr>
            <p:cNvPr id="47127" name="Text Box 10"/>
            <p:cNvSpPr txBox="1">
              <a:spLocks noChangeArrowheads="1"/>
            </p:cNvSpPr>
            <p:nvPr/>
          </p:nvSpPr>
          <p:spPr bwMode="auto">
            <a:xfrm>
              <a:off x="5184" y="2304"/>
              <a:ext cx="864" cy="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film</a:t>
              </a:r>
            </a:p>
          </p:txBody>
        </p:sp>
        <p:sp>
          <p:nvSpPr>
            <p:cNvPr id="47128" name="Text Box 11"/>
            <p:cNvSpPr txBox="1">
              <a:spLocks noChangeArrowheads="1"/>
            </p:cNvSpPr>
            <p:nvPr/>
          </p:nvSpPr>
          <p:spPr bwMode="auto">
            <a:xfrm>
              <a:off x="3504" y="2304"/>
              <a:ext cx="624" cy="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love</a:t>
              </a:r>
            </a:p>
          </p:txBody>
        </p:sp>
        <p:sp>
          <p:nvSpPr>
            <p:cNvPr id="47129" name="Text Box 12"/>
            <p:cNvSpPr txBox="1">
              <a:spLocks noChangeArrowheads="1"/>
            </p:cNvSpPr>
            <p:nvPr/>
          </p:nvSpPr>
          <p:spPr bwMode="auto">
            <a:xfrm>
              <a:off x="4032" y="2304"/>
              <a:ext cx="624" cy="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this</a:t>
              </a:r>
            </a:p>
          </p:txBody>
        </p:sp>
        <p:sp>
          <p:nvSpPr>
            <p:cNvPr id="47130" name="Text Box 13"/>
            <p:cNvSpPr txBox="1">
              <a:spLocks noChangeArrowheads="1"/>
            </p:cNvSpPr>
            <p:nvPr/>
          </p:nvSpPr>
          <p:spPr bwMode="auto">
            <a:xfrm>
              <a:off x="4704" y="2304"/>
              <a:ext cx="480" cy="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fun</a:t>
              </a:r>
            </a:p>
          </p:txBody>
        </p:sp>
        <p:grpSp>
          <p:nvGrpSpPr>
            <p:cNvPr id="47131" name="Group 14"/>
            <p:cNvGrpSpPr>
              <a:grpSpLocks/>
            </p:cNvGrpSpPr>
            <p:nvPr/>
          </p:nvGrpSpPr>
          <p:grpSpPr bwMode="auto">
            <a:xfrm>
              <a:off x="2976" y="2640"/>
              <a:ext cx="2640" cy="1"/>
              <a:chOff x="2256" y="2640"/>
              <a:chExt cx="2640" cy="0"/>
            </a:xfrm>
          </p:grpSpPr>
          <p:sp>
            <p:nvSpPr>
              <p:cNvPr id="47133" name="Line 15"/>
              <p:cNvSpPr>
                <a:spLocks noChangeShapeType="1"/>
              </p:cNvSpPr>
              <p:nvPr/>
            </p:nvSpPr>
            <p:spPr bwMode="auto">
              <a:xfrm>
                <a:off x="2256"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7134" name="Line 16"/>
              <p:cNvSpPr>
                <a:spLocks noChangeShapeType="1"/>
              </p:cNvSpPr>
              <p:nvPr/>
            </p:nvSpPr>
            <p:spPr bwMode="auto">
              <a:xfrm>
                <a:off x="2832"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7135" name="Line 17"/>
              <p:cNvSpPr>
                <a:spLocks noChangeShapeType="1"/>
              </p:cNvSpPr>
              <p:nvPr/>
            </p:nvSpPr>
            <p:spPr bwMode="auto">
              <a:xfrm>
                <a:off x="3408"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7136" name="Line 18"/>
              <p:cNvSpPr>
                <a:spLocks noChangeShapeType="1"/>
              </p:cNvSpPr>
              <p:nvPr/>
            </p:nvSpPr>
            <p:spPr bwMode="auto">
              <a:xfrm>
                <a:off x="3984"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sp>
            <p:nvSpPr>
              <p:cNvPr id="47137" name="Line 19"/>
              <p:cNvSpPr>
                <a:spLocks noChangeShapeType="1"/>
              </p:cNvSpPr>
              <p:nvPr/>
            </p:nvSpPr>
            <p:spPr bwMode="auto">
              <a:xfrm>
                <a:off x="4608" y="2640"/>
                <a:ext cx="288"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latin typeface="Calibri"/>
                  <a:cs typeface="Calibri"/>
                </a:endParaRPr>
              </a:p>
            </p:txBody>
          </p:sp>
        </p:grpSp>
        <p:sp>
          <p:nvSpPr>
            <p:cNvPr id="47132" name="Text Box 20"/>
            <p:cNvSpPr txBox="1">
              <a:spLocks noChangeArrowheads="1"/>
            </p:cNvSpPr>
            <p:nvPr/>
          </p:nvSpPr>
          <p:spPr bwMode="auto">
            <a:xfrm>
              <a:off x="2928" y="2304"/>
              <a:ext cx="624" cy="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2000" dirty="0">
                  <a:latin typeface="Calibri"/>
                  <a:cs typeface="Calibri"/>
                </a:rPr>
                <a:t>I</a:t>
              </a:r>
            </a:p>
          </p:txBody>
        </p:sp>
      </p:grpSp>
      <p:grpSp>
        <p:nvGrpSpPr>
          <p:cNvPr id="4" name="Group 21"/>
          <p:cNvGrpSpPr>
            <a:grpSpLocks/>
          </p:cNvGrpSpPr>
          <p:nvPr/>
        </p:nvGrpSpPr>
        <p:grpSpPr bwMode="auto">
          <a:xfrm>
            <a:off x="4648200" y="3314698"/>
            <a:ext cx="4953000" cy="608409"/>
            <a:chOff x="2928" y="2784"/>
            <a:chExt cx="3120" cy="511"/>
          </a:xfrm>
        </p:grpSpPr>
        <p:sp>
          <p:nvSpPr>
            <p:cNvPr id="47117" name="Text Box 22"/>
            <p:cNvSpPr txBox="1">
              <a:spLocks noChangeArrowheads="1"/>
            </p:cNvSpPr>
            <p:nvPr/>
          </p:nvSpPr>
          <p:spPr bwMode="auto">
            <a:xfrm>
              <a:off x="5184" y="2784"/>
              <a:ext cx="864"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00AB7E"/>
                  </a:solidFill>
                  <a:latin typeface="Calibri"/>
                  <a:cs typeface="Calibri"/>
                </a:rPr>
                <a:t>0.1</a:t>
              </a:r>
            </a:p>
          </p:txBody>
        </p:sp>
        <p:sp>
          <p:nvSpPr>
            <p:cNvPr id="47118" name="Text Box 23"/>
            <p:cNvSpPr txBox="1">
              <a:spLocks noChangeArrowheads="1"/>
            </p:cNvSpPr>
            <p:nvPr/>
          </p:nvSpPr>
          <p:spPr bwMode="auto">
            <a:xfrm>
              <a:off x="3504" y="2784"/>
              <a:ext cx="480"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00AB7E"/>
                  </a:solidFill>
                  <a:latin typeface="Calibri"/>
                  <a:cs typeface="Calibri"/>
                </a:rPr>
                <a:t>0.1</a:t>
              </a:r>
            </a:p>
          </p:txBody>
        </p:sp>
        <p:sp>
          <p:nvSpPr>
            <p:cNvPr id="47119" name="Text Box 24"/>
            <p:cNvSpPr txBox="1">
              <a:spLocks noChangeArrowheads="1"/>
            </p:cNvSpPr>
            <p:nvPr/>
          </p:nvSpPr>
          <p:spPr bwMode="auto">
            <a:xfrm>
              <a:off x="4032" y="2784"/>
              <a:ext cx="576"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00AB7E"/>
                  </a:solidFill>
                  <a:latin typeface="Calibri"/>
                  <a:cs typeface="Calibri"/>
                </a:rPr>
                <a:t>0.01</a:t>
              </a:r>
            </a:p>
          </p:txBody>
        </p:sp>
        <p:sp>
          <p:nvSpPr>
            <p:cNvPr id="47120" name="Text Box 25"/>
            <p:cNvSpPr txBox="1">
              <a:spLocks noChangeArrowheads="1"/>
            </p:cNvSpPr>
            <p:nvPr/>
          </p:nvSpPr>
          <p:spPr bwMode="auto">
            <a:xfrm>
              <a:off x="4704" y="2784"/>
              <a:ext cx="576"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00AB7E"/>
                  </a:solidFill>
                  <a:latin typeface="Calibri"/>
                  <a:cs typeface="Calibri"/>
                </a:rPr>
                <a:t>0.05</a:t>
              </a:r>
            </a:p>
          </p:txBody>
        </p:sp>
        <p:sp>
          <p:nvSpPr>
            <p:cNvPr id="47121" name="Text Box 26"/>
            <p:cNvSpPr txBox="1">
              <a:spLocks noChangeArrowheads="1"/>
            </p:cNvSpPr>
            <p:nvPr/>
          </p:nvSpPr>
          <p:spPr bwMode="auto">
            <a:xfrm>
              <a:off x="2928" y="2784"/>
              <a:ext cx="480"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00AB7E"/>
                  </a:solidFill>
                  <a:latin typeface="Calibri"/>
                  <a:cs typeface="Calibri"/>
                </a:rPr>
                <a:t>0.1</a:t>
              </a:r>
            </a:p>
          </p:txBody>
        </p:sp>
        <p:sp>
          <p:nvSpPr>
            <p:cNvPr id="47122" name="Text Box 27"/>
            <p:cNvSpPr txBox="1">
              <a:spLocks noChangeArrowheads="1"/>
            </p:cNvSpPr>
            <p:nvPr/>
          </p:nvSpPr>
          <p:spPr bwMode="auto">
            <a:xfrm>
              <a:off x="5184" y="2985"/>
              <a:ext cx="864"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FF0000"/>
                  </a:solidFill>
                  <a:latin typeface="Calibri"/>
                  <a:cs typeface="Calibri"/>
                </a:rPr>
                <a:t>0.1</a:t>
              </a:r>
            </a:p>
          </p:txBody>
        </p:sp>
        <p:sp>
          <p:nvSpPr>
            <p:cNvPr id="47123" name="Text Box 28"/>
            <p:cNvSpPr txBox="1">
              <a:spLocks noChangeArrowheads="1"/>
            </p:cNvSpPr>
            <p:nvPr/>
          </p:nvSpPr>
          <p:spPr bwMode="auto">
            <a:xfrm>
              <a:off x="3504" y="2985"/>
              <a:ext cx="528"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FF0000"/>
                  </a:solidFill>
                  <a:latin typeface="Calibri"/>
                  <a:cs typeface="Calibri"/>
                </a:rPr>
                <a:t>0.001</a:t>
              </a:r>
            </a:p>
          </p:txBody>
        </p:sp>
        <p:sp>
          <p:nvSpPr>
            <p:cNvPr id="47124" name="Text Box 29"/>
            <p:cNvSpPr txBox="1">
              <a:spLocks noChangeArrowheads="1"/>
            </p:cNvSpPr>
            <p:nvPr/>
          </p:nvSpPr>
          <p:spPr bwMode="auto">
            <a:xfrm>
              <a:off x="4032" y="2985"/>
              <a:ext cx="576"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FF0000"/>
                  </a:solidFill>
                  <a:latin typeface="Calibri"/>
                  <a:cs typeface="Calibri"/>
                </a:rPr>
                <a:t>0.01</a:t>
              </a:r>
            </a:p>
          </p:txBody>
        </p:sp>
        <p:sp>
          <p:nvSpPr>
            <p:cNvPr id="47125" name="Text Box 30"/>
            <p:cNvSpPr txBox="1">
              <a:spLocks noChangeArrowheads="1"/>
            </p:cNvSpPr>
            <p:nvPr/>
          </p:nvSpPr>
          <p:spPr bwMode="auto">
            <a:xfrm>
              <a:off x="4704" y="2985"/>
              <a:ext cx="576"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FF0000"/>
                  </a:solidFill>
                  <a:latin typeface="Calibri"/>
                  <a:cs typeface="Calibri"/>
                </a:rPr>
                <a:t>0.005</a:t>
              </a:r>
            </a:p>
          </p:txBody>
        </p:sp>
        <p:sp>
          <p:nvSpPr>
            <p:cNvPr id="47126" name="Text Box 31"/>
            <p:cNvSpPr txBox="1">
              <a:spLocks noChangeArrowheads="1"/>
            </p:cNvSpPr>
            <p:nvPr/>
          </p:nvSpPr>
          <p:spPr bwMode="auto">
            <a:xfrm>
              <a:off x="2928" y="2985"/>
              <a:ext cx="480" cy="3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sz="1800" dirty="0">
                  <a:solidFill>
                    <a:srgbClr val="FF0000"/>
                  </a:solidFill>
                  <a:latin typeface="Calibri"/>
                  <a:cs typeface="Calibri"/>
                </a:rPr>
                <a:t>0.2</a:t>
              </a:r>
            </a:p>
          </p:txBody>
        </p:sp>
      </p:grpSp>
      <p:sp>
        <p:nvSpPr>
          <p:cNvPr id="754720" name="Text Box 32"/>
          <p:cNvSpPr txBox="1">
            <a:spLocks noChangeArrowheads="1"/>
          </p:cNvSpPr>
          <p:nvPr/>
        </p:nvSpPr>
        <p:spPr bwMode="auto">
          <a:xfrm>
            <a:off x="5410200" y="4286250"/>
            <a:ext cx="2895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spcBef>
                <a:spcPct val="50000"/>
              </a:spcBef>
            </a:pPr>
            <a:r>
              <a:rPr lang="en-US" dirty="0">
                <a:latin typeface="Calibri"/>
                <a:cs typeface="Calibri"/>
              </a:rPr>
              <a:t>P(</a:t>
            </a:r>
            <a:r>
              <a:rPr lang="en-US" dirty="0" err="1">
                <a:latin typeface="Calibri"/>
                <a:cs typeface="Calibri"/>
              </a:rPr>
              <a:t>s|</a:t>
            </a:r>
            <a:r>
              <a:rPr lang="en-US" dirty="0" err="1">
                <a:solidFill>
                  <a:srgbClr val="008000"/>
                </a:solidFill>
                <a:latin typeface="Calibri"/>
                <a:cs typeface="Calibri"/>
              </a:rPr>
              <a:t>pos</a:t>
            </a:r>
            <a:r>
              <a:rPr lang="en-US" dirty="0">
                <a:latin typeface="Calibri"/>
                <a:cs typeface="Calibri"/>
              </a:rPr>
              <a:t>)  &gt;  P(</a:t>
            </a:r>
            <a:r>
              <a:rPr lang="en-US" dirty="0" err="1">
                <a:latin typeface="Calibri"/>
                <a:cs typeface="Calibri"/>
              </a:rPr>
              <a:t>s|</a:t>
            </a:r>
            <a:r>
              <a:rPr lang="en-US" dirty="0" err="1">
                <a:solidFill>
                  <a:srgbClr val="FF0000"/>
                </a:solidFill>
                <a:latin typeface="Calibri"/>
                <a:cs typeface="Calibri"/>
              </a:rPr>
              <a:t>neg</a:t>
            </a:r>
            <a:r>
              <a:rPr lang="en-US" dirty="0">
                <a:latin typeface="Calibri"/>
                <a:cs typeface="Calibri"/>
              </a:rPr>
              <a:t>)</a:t>
            </a:r>
          </a:p>
        </p:txBody>
      </p:sp>
      <p:sp>
        <p:nvSpPr>
          <p:cNvPr id="47115" name="Text Box 33"/>
          <p:cNvSpPr txBox="1">
            <a:spLocks noChangeArrowheads="1"/>
          </p:cNvSpPr>
          <p:nvPr/>
        </p:nvSpPr>
        <p:spPr bwMode="auto">
          <a:xfrm>
            <a:off x="2574925" y="2513410"/>
            <a:ext cx="1545565" cy="2375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lnSpc>
                <a:spcPct val="150000"/>
              </a:lnSpc>
            </a:pPr>
            <a:r>
              <a:rPr lang="en-US" sz="2000" dirty="0">
                <a:solidFill>
                  <a:schemeClr val="hlink"/>
                </a:solidFill>
                <a:latin typeface="Calibri"/>
                <a:cs typeface="Calibri"/>
              </a:rPr>
              <a:t>0.2	I</a:t>
            </a:r>
          </a:p>
          <a:p>
            <a:pPr eaLnBrk="1" hangingPunct="1">
              <a:lnSpc>
                <a:spcPct val="150000"/>
              </a:lnSpc>
            </a:pPr>
            <a:r>
              <a:rPr lang="en-US" sz="2000" dirty="0">
                <a:solidFill>
                  <a:schemeClr val="hlink"/>
                </a:solidFill>
                <a:latin typeface="Calibri"/>
                <a:cs typeface="Calibri"/>
              </a:rPr>
              <a:t>0.001	love</a:t>
            </a:r>
          </a:p>
          <a:p>
            <a:pPr eaLnBrk="1" hangingPunct="1">
              <a:lnSpc>
                <a:spcPct val="150000"/>
              </a:lnSpc>
            </a:pPr>
            <a:r>
              <a:rPr lang="en-US" sz="2000" dirty="0">
                <a:solidFill>
                  <a:schemeClr val="hlink"/>
                </a:solidFill>
                <a:latin typeface="Calibri"/>
                <a:cs typeface="Calibri"/>
              </a:rPr>
              <a:t>0.01	this</a:t>
            </a:r>
          </a:p>
          <a:p>
            <a:pPr eaLnBrk="1" hangingPunct="1">
              <a:lnSpc>
                <a:spcPct val="150000"/>
              </a:lnSpc>
            </a:pPr>
            <a:r>
              <a:rPr lang="en-US" sz="2000" dirty="0">
                <a:solidFill>
                  <a:schemeClr val="hlink"/>
                </a:solidFill>
                <a:latin typeface="Calibri"/>
                <a:cs typeface="Calibri"/>
              </a:rPr>
              <a:t>0.005	fun</a:t>
            </a:r>
          </a:p>
          <a:p>
            <a:pPr eaLnBrk="1" hangingPunct="1">
              <a:lnSpc>
                <a:spcPct val="150000"/>
              </a:lnSpc>
            </a:pPr>
            <a:r>
              <a:rPr lang="en-US" sz="2000" dirty="0">
                <a:solidFill>
                  <a:schemeClr val="hlink"/>
                </a:solidFill>
                <a:latin typeface="Calibri"/>
                <a:cs typeface="Calibri"/>
              </a:rPr>
              <a:t>0.1	film</a:t>
            </a:r>
          </a:p>
        </p:txBody>
      </p:sp>
      <p:sp>
        <p:nvSpPr>
          <p:cNvPr id="47116" name="TextBox 34"/>
          <p:cNvSpPr txBox="1">
            <a:spLocks noChangeArrowheads="1"/>
          </p:cNvSpPr>
          <p:nvPr/>
        </p:nvSpPr>
        <p:spPr bwMode="auto">
          <a:xfrm>
            <a:off x="7620001" y="-67479"/>
            <a:ext cx="122832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eaLnBrk="0" hangingPunct="0">
              <a:defRPr sz="2400">
                <a:solidFill>
                  <a:schemeClr val="tx1"/>
                </a:solidFill>
                <a:latin typeface="Lucida Sans" charset="0"/>
                <a:ea typeface="ＭＳ Ｐゴシック" charset="0"/>
                <a:cs typeface="ＭＳ Ｐゴシック" charset="0"/>
              </a:defRPr>
            </a:lvl1pPr>
            <a:lvl2pPr marL="742950" indent="-285750" eaLnBrk="0" hangingPunct="0">
              <a:defRPr sz="2400">
                <a:solidFill>
                  <a:schemeClr val="tx1"/>
                </a:solidFill>
                <a:latin typeface="Lucida Sans" charset="0"/>
                <a:ea typeface="ＭＳ Ｐゴシック" charset="0"/>
              </a:defRPr>
            </a:lvl2pPr>
            <a:lvl3pPr marL="1143000" indent="-228600" eaLnBrk="0" hangingPunct="0">
              <a:defRPr sz="2400">
                <a:solidFill>
                  <a:schemeClr val="tx1"/>
                </a:solidFill>
                <a:latin typeface="Lucida Sans" charset="0"/>
                <a:ea typeface="ＭＳ Ｐゴシック" charset="0"/>
              </a:defRPr>
            </a:lvl3pPr>
            <a:lvl4pPr marL="1600200" indent="-228600" eaLnBrk="0" hangingPunct="0">
              <a:defRPr sz="2400">
                <a:solidFill>
                  <a:schemeClr val="tx1"/>
                </a:solidFill>
                <a:latin typeface="Lucida Sans" charset="0"/>
                <a:ea typeface="ＭＳ Ｐゴシック" charset="0"/>
              </a:defRPr>
            </a:lvl4pPr>
            <a:lvl5pPr marL="2057400" indent="-228600" eaLnBrk="0" hangingPunct="0">
              <a:defRPr sz="2400">
                <a:solidFill>
                  <a:schemeClr val="tx1"/>
                </a:solidFill>
                <a:latin typeface="Lucida Sans" charset="0"/>
                <a:ea typeface="ＭＳ Ｐゴシック" charset="0"/>
              </a:defRPr>
            </a:lvl5pPr>
            <a:lvl6pPr marL="2514600" indent="-228600" eaLnBrk="0" fontAlgn="base" hangingPunct="0">
              <a:spcBef>
                <a:spcPct val="0"/>
              </a:spcBef>
              <a:spcAft>
                <a:spcPct val="0"/>
              </a:spcAft>
              <a:defRPr sz="2400">
                <a:solidFill>
                  <a:schemeClr val="tx1"/>
                </a:solidFill>
                <a:latin typeface="Lucida Sans" charset="0"/>
                <a:ea typeface="ＭＳ Ｐゴシック" charset="0"/>
              </a:defRPr>
            </a:lvl6pPr>
            <a:lvl7pPr marL="2971800" indent="-228600" eaLnBrk="0" fontAlgn="base" hangingPunct="0">
              <a:spcBef>
                <a:spcPct val="0"/>
              </a:spcBef>
              <a:spcAft>
                <a:spcPct val="0"/>
              </a:spcAft>
              <a:defRPr sz="2400">
                <a:solidFill>
                  <a:schemeClr val="tx1"/>
                </a:solidFill>
                <a:latin typeface="Lucida Sans" charset="0"/>
                <a:ea typeface="ＭＳ Ｐゴシック" charset="0"/>
              </a:defRPr>
            </a:lvl7pPr>
            <a:lvl8pPr marL="3429000" indent="-228600" eaLnBrk="0" fontAlgn="base" hangingPunct="0">
              <a:spcBef>
                <a:spcPct val="0"/>
              </a:spcBef>
              <a:spcAft>
                <a:spcPct val="0"/>
              </a:spcAft>
              <a:defRPr sz="2400">
                <a:solidFill>
                  <a:schemeClr val="tx1"/>
                </a:solidFill>
                <a:latin typeface="Lucida Sans" charset="0"/>
                <a:ea typeface="ＭＳ Ｐゴシック" charset="0"/>
              </a:defRPr>
            </a:lvl8pPr>
            <a:lvl9pPr marL="3886200" indent="-2286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r>
              <a:rPr lang="en-US" sz="1600">
                <a:solidFill>
                  <a:srgbClr val="FBFCFF"/>
                </a:solidFill>
              </a:rPr>
              <a:t>Sec.13.2.1</a:t>
            </a:r>
          </a:p>
        </p:txBody>
      </p:sp>
    </p:spTree>
    <p:extLst>
      <p:ext uri="{BB962C8B-B14F-4D97-AF65-F5344CB8AC3E}">
        <p14:creationId xmlns:p14="http://schemas.microsoft.com/office/powerpoint/2010/main" val="235884544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547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720" grpId="0" autoUpdateAnimBg="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ctrTitle"/>
          </p:nvPr>
        </p:nvSpPr>
        <p:spPr>
          <a:xfrm>
            <a:off x="3962400" y="133350"/>
            <a:ext cx="4800600" cy="1905000"/>
          </a:xfrm>
        </p:spPr>
        <p:txBody>
          <a:bodyPr/>
          <a:lstStyle/>
          <a:p>
            <a:r>
              <a:rPr lang="en-US" sz="4000">
                <a:latin typeface="Calibri (Headings)"/>
                <a:cs typeface="Calibri (Headings)"/>
              </a:rPr>
              <a:t>Text Classification and Na</a:t>
            </a:r>
            <a:r>
              <a:rPr lang="fr-FR" sz="4000">
                <a:latin typeface="Calibri (Headings)"/>
                <a:cs typeface="Calibri (Headings)"/>
              </a:rPr>
              <a:t>ï</a:t>
            </a:r>
            <a:r>
              <a:rPr lang="en-US" sz="4000">
                <a:latin typeface="Calibri (Headings)"/>
                <a:cs typeface="Calibri (Headings)"/>
              </a:rPr>
              <a:t>ve Bayes</a:t>
            </a:r>
            <a:endParaRPr lang="en-US" sz="4000" dirty="0">
              <a:latin typeface="Calibri (Headings)"/>
              <a:ea typeface="ＭＳ Ｐゴシック" charset="0"/>
              <a:cs typeface="Calibri (Headings)"/>
            </a:endParaRPr>
          </a:p>
        </p:txBody>
      </p:sp>
      <p:sp>
        <p:nvSpPr>
          <p:cNvPr id="16387" name="Rectangle 6"/>
          <p:cNvSpPr>
            <a:spLocks noGrp="1" noChangeArrowheads="1"/>
          </p:cNvSpPr>
          <p:nvPr>
            <p:ph type="subTitle" idx="1"/>
          </p:nvPr>
        </p:nvSpPr>
        <p:spPr/>
        <p:txBody>
          <a:bodyPr/>
          <a:lstStyle/>
          <a:p>
            <a:pPr eaLnBrk="1" hangingPunct="1">
              <a:buFont typeface="Times" charset="0"/>
              <a:buNone/>
            </a:pPr>
            <a:r>
              <a:rPr lang="en-US" sz="3600" dirty="0">
                <a:solidFill>
                  <a:srgbClr val="A4001D"/>
                </a:solidFill>
                <a:latin typeface="Calibri"/>
                <a:ea typeface="ＭＳ Ｐゴシック" charset="0"/>
                <a:cs typeface="Calibri"/>
              </a:rPr>
              <a:t>Na</a:t>
            </a:r>
            <a:r>
              <a:rPr lang="fr-FR" sz="3600" dirty="0" err="1">
                <a:solidFill>
                  <a:srgbClr val="A4001D"/>
                </a:solidFill>
                <a:latin typeface="Calibri"/>
                <a:ea typeface="ＭＳ Ｐゴシック" charset="0"/>
                <a:cs typeface="Calibri"/>
              </a:rPr>
              <a:t>ï</a:t>
            </a:r>
            <a:r>
              <a:rPr lang="en-US" sz="3600" dirty="0" err="1">
                <a:solidFill>
                  <a:srgbClr val="A4001D"/>
                </a:solidFill>
                <a:latin typeface="Calibri"/>
                <a:ea typeface="ＭＳ Ｐゴシック" charset="0"/>
                <a:cs typeface="Calibri"/>
              </a:rPr>
              <a:t>ve</a:t>
            </a:r>
            <a:r>
              <a:rPr lang="en-US" sz="3600" dirty="0">
                <a:solidFill>
                  <a:srgbClr val="A4001D"/>
                </a:solidFill>
                <a:latin typeface="Calibri"/>
                <a:ea typeface="ＭＳ Ｐゴシック" charset="0"/>
                <a:cs typeface="Calibri"/>
              </a:rPr>
              <a:t> Bayes: Relationship to Language Modeling</a:t>
            </a:r>
          </a:p>
        </p:txBody>
      </p:sp>
    </p:spTree>
    <p:extLst>
      <p:ext uri="{BB962C8B-B14F-4D97-AF65-F5344CB8AC3E}">
        <p14:creationId xmlns:p14="http://schemas.microsoft.com/office/powerpoint/2010/main" val="3348041551"/>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05200" y="188594"/>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Precision, Recall, and F1</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72956260"/>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fontScale="90000"/>
          </a:bodyPr>
          <a:lstStyle/>
          <a:p>
            <a:r>
              <a:rPr lang="en-US" dirty="0"/>
              <a:t>Evaluating Classifiers: How well does our classifier work?</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00150"/>
            <a:ext cx="8244840" cy="3810000"/>
          </a:xfrm>
        </p:spPr>
        <p:txBody>
          <a:bodyPr>
            <a:normAutofit/>
          </a:bodyPr>
          <a:lstStyle/>
          <a:p>
            <a:pPr marL="0" indent="0">
              <a:buNone/>
            </a:pPr>
            <a:r>
              <a:rPr lang="en-US" sz="2600" dirty="0"/>
              <a:t>Let's first address binary classifiers:</a:t>
            </a:r>
          </a:p>
          <a:p>
            <a:pPr marL="576263" lvl="1" indent="-179388">
              <a:buFont typeface="Arial" panose="020B0604020202020204" pitchFamily="34" charset="0"/>
              <a:buChar char="•"/>
            </a:pPr>
            <a:r>
              <a:rPr lang="en-US" sz="2600" dirty="0"/>
              <a:t>Is this email spam? </a:t>
            </a:r>
          </a:p>
          <a:p>
            <a:pPr marL="508000" lvl="2" indent="0">
              <a:buNone/>
            </a:pPr>
            <a:r>
              <a:rPr lang="en-US" sz="1900" dirty="0">
                <a:solidFill>
                  <a:srgbClr val="0200FF"/>
                </a:solidFill>
              </a:rPr>
              <a:t>spam (+)</a:t>
            </a:r>
            <a:r>
              <a:rPr lang="en-US" sz="1900" dirty="0"/>
              <a:t>     or   </a:t>
            </a:r>
            <a:r>
              <a:rPr lang="en-US" sz="1900" dirty="0">
                <a:solidFill>
                  <a:srgbClr val="0200FF"/>
                </a:solidFill>
              </a:rPr>
              <a:t>not spam (-)</a:t>
            </a:r>
          </a:p>
          <a:p>
            <a:pPr marL="576263" lvl="1" indent="-179388">
              <a:buFont typeface="Arial" panose="020B0604020202020204" pitchFamily="34" charset="0"/>
              <a:buChar char="•"/>
            </a:pPr>
            <a:r>
              <a:rPr lang="en-US" sz="2600" dirty="0"/>
              <a:t>Is this post about Delicious Pie Company? </a:t>
            </a:r>
          </a:p>
          <a:p>
            <a:pPr marL="508000" lvl="2" indent="0">
              <a:buNone/>
            </a:pPr>
            <a:r>
              <a:rPr lang="en-US" sz="1900" dirty="0">
                <a:solidFill>
                  <a:srgbClr val="0200FF"/>
                </a:solidFill>
              </a:rPr>
              <a:t>about Del. Pie Co (+)   </a:t>
            </a:r>
            <a:r>
              <a:rPr lang="en-US" sz="1900" dirty="0"/>
              <a:t>or    </a:t>
            </a:r>
            <a:r>
              <a:rPr lang="en-US" sz="1900" dirty="0">
                <a:solidFill>
                  <a:srgbClr val="0200FF"/>
                </a:solidFill>
              </a:rPr>
              <a:t>not about Del. Pie Co(-)</a:t>
            </a:r>
          </a:p>
          <a:p>
            <a:pPr marL="0" indent="0">
              <a:buNone/>
            </a:pPr>
            <a:r>
              <a:rPr lang="en-US" sz="2600" dirty="0"/>
              <a:t>We'll need to know</a:t>
            </a:r>
          </a:p>
          <a:p>
            <a:pPr marL="911225" lvl="1" indent="-514350">
              <a:buFont typeface="+mj-lt"/>
              <a:buAutoNum type="arabicPeriod"/>
            </a:pPr>
            <a:r>
              <a:rPr lang="en-US" sz="2600" dirty="0"/>
              <a:t>What did our classifier say about each email or post?</a:t>
            </a:r>
          </a:p>
          <a:p>
            <a:pPr marL="911225" lvl="1" indent="-514350">
              <a:buFont typeface="+mj-lt"/>
              <a:buAutoNum type="arabicPeriod"/>
            </a:pPr>
            <a:r>
              <a:rPr lang="en-US" sz="2600" dirty="0"/>
              <a:t>What should our classifier have said, i.e.,  the correct answer, usually as defined by humans ("gold label")</a:t>
            </a:r>
            <a:endParaRPr lang="en-US" sz="1900" dirty="0"/>
          </a:p>
          <a:p>
            <a:endParaRPr lang="en-US" dirty="0"/>
          </a:p>
        </p:txBody>
      </p:sp>
    </p:spTree>
    <p:extLst>
      <p:ext uri="{BB962C8B-B14F-4D97-AF65-F5344CB8AC3E}">
        <p14:creationId xmlns:p14="http://schemas.microsoft.com/office/powerpoint/2010/main" val="2211490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fontScale="90000"/>
          </a:bodyPr>
          <a:lstStyle/>
          <a:p>
            <a:r>
              <a:rPr lang="en-US" dirty="0"/>
              <a:t>First step in evaluation: The confusion matrix</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76350"/>
            <a:ext cx="8244840" cy="3505200"/>
          </a:xfrm>
        </p:spPr>
        <p:txBody>
          <a:bodyPr>
            <a:normAutofit/>
          </a:bodyPr>
          <a:lstStyle/>
          <a:p>
            <a:endParaRPr lang="en-US" dirty="0"/>
          </a:p>
          <a:p>
            <a:endParaRPr lang="en-US" dirty="0"/>
          </a:p>
        </p:txBody>
      </p:sp>
      <p:pic>
        <p:nvPicPr>
          <p:cNvPr id="5" name="Picture 4">
            <a:extLst>
              <a:ext uri="{FF2B5EF4-FFF2-40B4-BE49-F238E27FC236}">
                <a16:creationId xmlns:a16="http://schemas.microsoft.com/office/drawing/2014/main" id="{3D882066-F5C1-DE89-B6A2-E0358F26E0CD}"/>
              </a:ext>
            </a:extLst>
          </p:cNvPr>
          <p:cNvPicPr>
            <a:picLocks noChangeAspect="1"/>
          </p:cNvPicPr>
          <p:nvPr/>
        </p:nvPicPr>
        <p:blipFill>
          <a:blip r:embed="rId3"/>
          <a:srcRect/>
          <a:stretch/>
        </p:blipFill>
        <p:spPr>
          <a:xfrm>
            <a:off x="533400" y="1434948"/>
            <a:ext cx="7772400" cy="2776742"/>
          </a:xfrm>
          <a:prstGeom prst="rect">
            <a:avLst/>
          </a:prstGeom>
        </p:spPr>
      </p:pic>
      <p:sp>
        <p:nvSpPr>
          <p:cNvPr id="4" name="Rectangle 3">
            <a:extLst>
              <a:ext uri="{FF2B5EF4-FFF2-40B4-BE49-F238E27FC236}">
                <a16:creationId xmlns:a16="http://schemas.microsoft.com/office/drawing/2014/main" id="{68EC6872-38E8-6A74-1EE0-9BBC9B530145}"/>
              </a:ext>
            </a:extLst>
          </p:cNvPr>
          <p:cNvSpPr/>
          <p:nvPr/>
        </p:nvSpPr>
        <p:spPr>
          <a:xfrm>
            <a:off x="2204085" y="3419856"/>
            <a:ext cx="6400800"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B362757-A433-5E28-9EDB-45D0A7EE76F2}"/>
              </a:ext>
            </a:extLst>
          </p:cNvPr>
          <p:cNvSpPr/>
          <p:nvPr/>
        </p:nvSpPr>
        <p:spPr>
          <a:xfrm>
            <a:off x="5705856" y="1948399"/>
            <a:ext cx="3021330" cy="174984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288576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a:bodyPr>
          <a:lstStyle/>
          <a:p>
            <a:r>
              <a:rPr lang="en-US" dirty="0"/>
              <a:t>Accuracy on the confusion matrix</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76350"/>
            <a:ext cx="8244840" cy="3505200"/>
          </a:xfrm>
        </p:spPr>
        <p:txBody>
          <a:bodyPr>
            <a:normAutofit/>
          </a:bodyPr>
          <a:lstStyle/>
          <a:p>
            <a:endParaRPr lang="en-US" dirty="0"/>
          </a:p>
          <a:p>
            <a:endParaRPr lang="en-US" dirty="0"/>
          </a:p>
        </p:txBody>
      </p:sp>
      <p:pic>
        <p:nvPicPr>
          <p:cNvPr id="5" name="Picture 4">
            <a:extLst>
              <a:ext uri="{FF2B5EF4-FFF2-40B4-BE49-F238E27FC236}">
                <a16:creationId xmlns:a16="http://schemas.microsoft.com/office/drawing/2014/main" id="{3D882066-F5C1-DE89-B6A2-E0358F26E0CD}"/>
              </a:ext>
            </a:extLst>
          </p:cNvPr>
          <p:cNvPicPr>
            <a:picLocks noChangeAspect="1"/>
          </p:cNvPicPr>
          <p:nvPr/>
        </p:nvPicPr>
        <p:blipFill>
          <a:blip r:embed="rId3"/>
          <a:srcRect/>
          <a:stretch/>
        </p:blipFill>
        <p:spPr>
          <a:xfrm>
            <a:off x="533400" y="1434948"/>
            <a:ext cx="7772400" cy="2776742"/>
          </a:xfrm>
          <a:prstGeom prst="rect">
            <a:avLst/>
          </a:prstGeom>
        </p:spPr>
      </p:pic>
      <p:sp>
        <p:nvSpPr>
          <p:cNvPr id="4" name="Rectangle 3">
            <a:extLst>
              <a:ext uri="{FF2B5EF4-FFF2-40B4-BE49-F238E27FC236}">
                <a16:creationId xmlns:a16="http://schemas.microsoft.com/office/drawing/2014/main" id="{68EC6872-38E8-6A74-1EE0-9BBC9B530145}"/>
              </a:ext>
            </a:extLst>
          </p:cNvPr>
          <p:cNvSpPr/>
          <p:nvPr/>
        </p:nvSpPr>
        <p:spPr>
          <a:xfrm>
            <a:off x="2204085" y="3419856"/>
            <a:ext cx="3501771"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B362757-A433-5E28-9EDB-45D0A7EE76F2}"/>
              </a:ext>
            </a:extLst>
          </p:cNvPr>
          <p:cNvSpPr/>
          <p:nvPr/>
        </p:nvSpPr>
        <p:spPr>
          <a:xfrm>
            <a:off x="5705856" y="1948399"/>
            <a:ext cx="3021330" cy="14714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974553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a:bodyPr>
          <a:lstStyle/>
          <a:p>
            <a:r>
              <a:rPr lang="en-US" dirty="0"/>
              <a:t>Why don't we use accuracy?</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00150"/>
            <a:ext cx="8244840" cy="3943350"/>
          </a:xfrm>
        </p:spPr>
        <p:txBody>
          <a:bodyPr>
            <a:normAutofit/>
          </a:bodyPr>
          <a:lstStyle/>
          <a:p>
            <a:pPr marL="0" indent="0">
              <a:buNone/>
            </a:pPr>
            <a:r>
              <a:rPr lang="en-US" sz="2600" dirty="0"/>
              <a:t>Accuracy doesn't work well when we're dealing with uncommon or imbalanced classes</a:t>
            </a:r>
          </a:p>
          <a:p>
            <a:pPr marL="0" indent="0">
              <a:buNone/>
            </a:pPr>
            <a:r>
              <a:rPr lang="en-US" sz="2600" dirty="0"/>
              <a:t>Suppose we look at 1,000,000 social media posts to find Delicious Pie-lovers (or haters)</a:t>
            </a:r>
          </a:p>
          <a:p>
            <a:pPr lvl="1">
              <a:buFont typeface="Arial" panose="020B0604020202020204" pitchFamily="34" charset="0"/>
              <a:buChar char="•"/>
            </a:pPr>
            <a:r>
              <a:rPr lang="en-US" sz="2200" dirty="0"/>
              <a:t>100 of them talk about our pie</a:t>
            </a:r>
          </a:p>
          <a:p>
            <a:pPr lvl="1">
              <a:buFont typeface="Arial" panose="020B0604020202020204" pitchFamily="34" charset="0"/>
              <a:buChar char="•"/>
            </a:pPr>
            <a:r>
              <a:rPr lang="en-US" sz="2200" dirty="0"/>
              <a:t>999,900 are posts about something unrelated</a:t>
            </a:r>
          </a:p>
          <a:p>
            <a:pPr marL="0" indent="0">
              <a:buNone/>
            </a:pPr>
            <a:r>
              <a:rPr lang="en-US" sz="2600" dirty="0"/>
              <a:t>Imagine the following simple classifier</a:t>
            </a:r>
          </a:p>
          <a:p>
            <a:pPr marL="0" indent="0">
              <a:buNone/>
            </a:pPr>
            <a:r>
              <a:rPr lang="en-US" sz="2600" dirty="0"/>
              <a:t>	</a:t>
            </a:r>
            <a:r>
              <a:rPr lang="en-US" sz="2600" dirty="0">
                <a:solidFill>
                  <a:srgbClr val="0200FF"/>
                </a:solidFill>
              </a:rPr>
              <a:t>Every post is "not about pie"</a:t>
            </a:r>
            <a:endParaRPr lang="en-US" sz="2600" dirty="0">
              <a:latin typeface="Calibri" panose="020F0502020204030204" pitchFamily="34" charset="0"/>
              <a:cs typeface="Calibri" panose="020F0502020204030204" pitchFamily="34" charset="0"/>
            </a:endParaRPr>
          </a:p>
          <a:p>
            <a:pPr marL="0" indent="0">
              <a:buNone/>
            </a:pPr>
            <a:endParaRPr lang="en-US" sz="2600" dirty="0"/>
          </a:p>
          <a:p>
            <a:pPr marL="0" indent="0">
              <a:buNone/>
            </a:pPr>
            <a:endParaRPr lang="en-US" sz="2600" dirty="0"/>
          </a:p>
          <a:p>
            <a:pPr marL="0" indent="0">
              <a:buNone/>
            </a:pPr>
            <a:endParaRPr lang="en-US" sz="1900" dirty="0"/>
          </a:p>
          <a:p>
            <a:endParaRPr lang="en-US" dirty="0"/>
          </a:p>
        </p:txBody>
      </p:sp>
    </p:spTree>
    <p:extLst>
      <p:ext uri="{BB962C8B-B14F-4D97-AF65-F5344CB8AC3E}">
        <p14:creationId xmlns:p14="http://schemas.microsoft.com/office/powerpoint/2010/main" val="398135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a:bodyPr>
          <a:lstStyle/>
          <a:p>
            <a:r>
              <a:rPr lang="en-US" dirty="0"/>
              <a:t>Accuracy re: pie posts</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76350"/>
            <a:ext cx="8244840" cy="3505200"/>
          </a:xfrm>
        </p:spPr>
        <p:txBody>
          <a:bodyPr>
            <a:normAutofit/>
          </a:bodyPr>
          <a:lstStyle/>
          <a:p>
            <a:endParaRPr lang="en-US" dirty="0"/>
          </a:p>
          <a:p>
            <a:endParaRPr lang="en-US" dirty="0"/>
          </a:p>
        </p:txBody>
      </p:sp>
      <p:pic>
        <p:nvPicPr>
          <p:cNvPr id="5" name="Picture 4">
            <a:extLst>
              <a:ext uri="{FF2B5EF4-FFF2-40B4-BE49-F238E27FC236}">
                <a16:creationId xmlns:a16="http://schemas.microsoft.com/office/drawing/2014/main" id="{3D882066-F5C1-DE89-B6A2-E0358F26E0CD}"/>
              </a:ext>
            </a:extLst>
          </p:cNvPr>
          <p:cNvPicPr>
            <a:picLocks noChangeAspect="1"/>
          </p:cNvPicPr>
          <p:nvPr/>
        </p:nvPicPr>
        <p:blipFill>
          <a:blip r:embed="rId3"/>
          <a:srcRect/>
          <a:stretch/>
        </p:blipFill>
        <p:spPr>
          <a:xfrm>
            <a:off x="533400" y="1434948"/>
            <a:ext cx="7772400" cy="2776742"/>
          </a:xfrm>
          <a:prstGeom prst="rect">
            <a:avLst/>
          </a:prstGeom>
        </p:spPr>
      </p:pic>
      <p:sp>
        <p:nvSpPr>
          <p:cNvPr id="4" name="Rectangle 3">
            <a:extLst>
              <a:ext uri="{FF2B5EF4-FFF2-40B4-BE49-F238E27FC236}">
                <a16:creationId xmlns:a16="http://schemas.microsoft.com/office/drawing/2014/main" id="{68EC6872-38E8-6A74-1EE0-9BBC9B530145}"/>
              </a:ext>
            </a:extLst>
          </p:cNvPr>
          <p:cNvSpPr/>
          <p:nvPr/>
        </p:nvSpPr>
        <p:spPr>
          <a:xfrm>
            <a:off x="2204085" y="3419856"/>
            <a:ext cx="3501771" cy="990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B362757-A433-5E28-9EDB-45D0A7EE76F2}"/>
              </a:ext>
            </a:extLst>
          </p:cNvPr>
          <p:cNvSpPr/>
          <p:nvPr/>
        </p:nvSpPr>
        <p:spPr>
          <a:xfrm>
            <a:off x="5705856" y="1948399"/>
            <a:ext cx="3021330" cy="14714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F48A3BF-0CCE-1CEE-E64F-6FE4614C612B}"/>
              </a:ext>
            </a:extLst>
          </p:cNvPr>
          <p:cNvSpPr txBox="1"/>
          <p:nvPr/>
        </p:nvSpPr>
        <p:spPr>
          <a:xfrm>
            <a:off x="5271401" y="708252"/>
            <a:ext cx="3872599" cy="369332"/>
          </a:xfrm>
          <a:prstGeom prst="rect">
            <a:avLst/>
          </a:prstGeom>
          <a:noFill/>
        </p:spPr>
        <p:txBody>
          <a:bodyPr wrap="none" rtlCol="0">
            <a:spAutoFit/>
          </a:bodyPr>
          <a:lstStyle/>
          <a:p>
            <a:r>
              <a:rPr lang="en-US" sz="1800" dirty="0">
                <a:latin typeface="Calibri" panose="020F0502020204030204" pitchFamily="34" charset="0"/>
                <a:cs typeface="Calibri" panose="020F0502020204030204" pitchFamily="34" charset="0"/>
              </a:rPr>
              <a:t>100 posts are about pie; 999,900 aren't</a:t>
            </a:r>
          </a:p>
        </p:txBody>
      </p:sp>
    </p:spTree>
    <p:extLst>
      <p:ext uri="{BB962C8B-B14F-4D97-AF65-F5344CB8AC3E}">
        <p14:creationId xmlns:p14="http://schemas.microsoft.com/office/powerpoint/2010/main" val="141665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a:bodyPr>
          <a:lstStyle/>
          <a:p>
            <a:r>
              <a:rPr lang="en-US" dirty="0"/>
              <a:t>Why don't we use accuracy?</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00150"/>
            <a:ext cx="8244840" cy="3943350"/>
          </a:xfrm>
        </p:spPr>
        <p:txBody>
          <a:bodyPr>
            <a:normAutofit/>
          </a:bodyPr>
          <a:lstStyle/>
          <a:p>
            <a:pPr marL="0" indent="0">
              <a:buNone/>
            </a:pPr>
            <a:r>
              <a:rPr lang="en-US" sz="2600" dirty="0"/>
              <a:t>Accuracy of our "nothing is pie" classifier</a:t>
            </a:r>
          </a:p>
          <a:p>
            <a:pPr marL="0" indent="0">
              <a:buNone/>
            </a:pPr>
            <a:r>
              <a:rPr lang="en-US" sz="2600" dirty="0"/>
              <a:t>	</a:t>
            </a:r>
            <a:r>
              <a:rPr lang="en-US" sz="2600" dirty="0">
                <a:latin typeface="Calibri" panose="020F0502020204030204" pitchFamily="34" charset="0"/>
                <a:cs typeface="Calibri" panose="020F0502020204030204" pitchFamily="34" charset="0"/>
              </a:rPr>
              <a:t>999,900 true negatives  and 100 false negatives</a:t>
            </a:r>
          </a:p>
          <a:p>
            <a:pPr marL="0" indent="0">
              <a:buNone/>
            </a:pPr>
            <a:r>
              <a:rPr lang="en-US" sz="2600" dirty="0">
                <a:effectLst/>
                <a:latin typeface="Calibri" panose="020F0502020204030204" pitchFamily="34" charset="0"/>
                <a:cs typeface="Calibri" panose="020F0502020204030204" pitchFamily="34" charset="0"/>
              </a:rPr>
              <a:t>	Accuracy is 999,900/1,000,000 = </a:t>
            </a:r>
            <a:r>
              <a:rPr lang="en-US" sz="2600" dirty="0">
                <a:solidFill>
                  <a:srgbClr val="0200FF"/>
                </a:solidFill>
                <a:effectLst/>
                <a:latin typeface="Calibri" panose="020F0502020204030204" pitchFamily="34" charset="0"/>
                <a:cs typeface="Calibri" panose="020F0502020204030204" pitchFamily="34" charset="0"/>
              </a:rPr>
              <a:t>99.99%</a:t>
            </a:r>
            <a:r>
              <a:rPr lang="en-US" sz="2600" dirty="0">
                <a:effectLst/>
                <a:latin typeface="Calibri" panose="020F0502020204030204" pitchFamily="34" charset="0"/>
                <a:cs typeface="Calibri" panose="020F0502020204030204" pitchFamily="34" charset="0"/>
              </a:rPr>
              <a:t>!</a:t>
            </a:r>
          </a:p>
          <a:p>
            <a:pPr marL="0" indent="0">
              <a:buNone/>
            </a:pPr>
            <a:r>
              <a:rPr lang="en-US" sz="2600" dirty="0">
                <a:effectLst/>
                <a:latin typeface="Calibri" panose="020F0502020204030204" pitchFamily="34" charset="0"/>
                <a:cs typeface="Calibri" panose="020F0502020204030204" pitchFamily="34" charset="0"/>
              </a:rPr>
              <a:t>	But useless at finding pie-lovers (or haters)!!</a:t>
            </a:r>
          </a:p>
          <a:p>
            <a:pPr marL="0" indent="0">
              <a:buNone/>
            </a:pPr>
            <a:r>
              <a:rPr lang="en-US" sz="2600" dirty="0">
                <a:effectLst/>
                <a:latin typeface="Calibri" panose="020F0502020204030204" pitchFamily="34" charset="0"/>
                <a:cs typeface="Calibri" panose="020F0502020204030204" pitchFamily="34" charset="0"/>
              </a:rPr>
              <a:t>	Which was our goal!</a:t>
            </a:r>
          </a:p>
          <a:p>
            <a:pPr marL="0" indent="0">
              <a:buNone/>
            </a:pPr>
            <a:r>
              <a:rPr lang="en-US" sz="2600" dirty="0">
                <a:latin typeface="Calibri" panose="020F0502020204030204" pitchFamily="34" charset="0"/>
                <a:cs typeface="Calibri" panose="020F0502020204030204" pitchFamily="34" charset="0"/>
              </a:rPr>
              <a:t>Accuracy doesn't work well for unbalanced classes </a:t>
            </a:r>
          </a:p>
          <a:p>
            <a:pPr marL="0" indent="0">
              <a:buNone/>
            </a:pPr>
            <a:r>
              <a:rPr lang="en-US" sz="2600" dirty="0">
                <a:latin typeface="Calibri" panose="020F0502020204030204" pitchFamily="34" charset="0"/>
                <a:cs typeface="Calibri" panose="020F0502020204030204" pitchFamily="34" charset="0"/>
              </a:rPr>
              <a:t>	Most tweets are not about pie!</a:t>
            </a:r>
          </a:p>
          <a:p>
            <a:pPr marL="0" indent="0">
              <a:buNone/>
            </a:pPr>
            <a:endParaRPr lang="en-US" sz="2600" dirty="0"/>
          </a:p>
          <a:p>
            <a:pPr marL="0" indent="0">
              <a:buNone/>
            </a:pPr>
            <a:endParaRPr lang="en-US" sz="2600" dirty="0"/>
          </a:p>
          <a:p>
            <a:pPr marL="0" indent="0">
              <a:buNone/>
            </a:pPr>
            <a:endParaRPr lang="en-US" sz="1900" dirty="0"/>
          </a:p>
          <a:p>
            <a:endParaRPr lang="en-US" dirty="0"/>
          </a:p>
        </p:txBody>
      </p:sp>
    </p:spTree>
    <p:extLst>
      <p:ext uri="{BB962C8B-B14F-4D97-AF65-F5344CB8AC3E}">
        <p14:creationId xmlns:p14="http://schemas.microsoft.com/office/powerpoint/2010/main" val="55159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fontScale="90000"/>
          </a:bodyPr>
          <a:lstStyle/>
          <a:p>
            <a:r>
              <a:rPr lang="en-US" dirty="0"/>
              <a:t>Instead of accuracy we use precision and recall</a:t>
            </a:r>
          </a:p>
        </p:txBody>
      </p:sp>
      <p:pic>
        <p:nvPicPr>
          <p:cNvPr id="5" name="Picture 4">
            <a:extLst>
              <a:ext uri="{FF2B5EF4-FFF2-40B4-BE49-F238E27FC236}">
                <a16:creationId xmlns:a16="http://schemas.microsoft.com/office/drawing/2014/main" id="{3D882066-F5C1-DE89-B6A2-E0358F26E0CD}"/>
              </a:ext>
            </a:extLst>
          </p:cNvPr>
          <p:cNvPicPr>
            <a:picLocks noChangeAspect="1"/>
          </p:cNvPicPr>
          <p:nvPr/>
        </p:nvPicPr>
        <p:blipFill>
          <a:blip r:embed="rId3"/>
          <a:srcRect/>
          <a:stretch/>
        </p:blipFill>
        <p:spPr>
          <a:xfrm>
            <a:off x="1676399" y="1047652"/>
            <a:ext cx="6652411" cy="2376618"/>
          </a:xfrm>
          <a:prstGeom prst="rect">
            <a:avLst/>
          </a:prstGeom>
        </p:spPr>
      </p:pic>
      <p:sp>
        <p:nvSpPr>
          <p:cNvPr id="10" name="Content Placeholder 2">
            <a:extLst>
              <a:ext uri="{FF2B5EF4-FFF2-40B4-BE49-F238E27FC236}">
                <a16:creationId xmlns:a16="http://schemas.microsoft.com/office/drawing/2014/main" id="{BFCA2AD2-818E-4567-53C4-F6FDE4992308}"/>
              </a:ext>
            </a:extLst>
          </p:cNvPr>
          <p:cNvSpPr>
            <a:spLocks noGrp="1"/>
          </p:cNvSpPr>
          <p:nvPr>
            <p:ph idx="1"/>
          </p:nvPr>
        </p:nvSpPr>
        <p:spPr>
          <a:xfrm>
            <a:off x="659130" y="3638550"/>
            <a:ext cx="8244840" cy="990600"/>
          </a:xfrm>
        </p:spPr>
        <p:txBody>
          <a:bodyPr>
            <a:normAutofit/>
          </a:bodyPr>
          <a:lstStyle/>
          <a:p>
            <a:pPr marL="0" indent="0">
              <a:buNone/>
            </a:pPr>
            <a:r>
              <a:rPr lang="en-US" sz="2400" b="1" dirty="0">
                <a:latin typeface="Calibri" panose="020F0502020204030204" pitchFamily="34" charset="0"/>
                <a:cs typeface="Calibri" panose="020F0502020204030204" pitchFamily="34" charset="0"/>
              </a:rPr>
              <a:t>Precision</a:t>
            </a:r>
            <a:r>
              <a:rPr lang="en-US" sz="2400" dirty="0">
                <a:latin typeface="Calibri" panose="020F0502020204030204" pitchFamily="34" charset="0"/>
                <a:cs typeface="Calibri" panose="020F0502020204030204" pitchFamily="34" charset="0"/>
              </a:rPr>
              <a:t>: % of selected items that are correct</a:t>
            </a:r>
          </a:p>
          <a:p>
            <a:pPr marL="0" indent="0">
              <a:buNone/>
            </a:pPr>
            <a:r>
              <a:rPr lang="en-US" sz="2400" b="1" dirty="0">
                <a:latin typeface="Calibri" panose="020F0502020204030204" pitchFamily="34" charset="0"/>
                <a:cs typeface="Calibri" panose="020F0502020204030204" pitchFamily="34" charset="0"/>
              </a:rPr>
              <a:t>Recall</a:t>
            </a:r>
            <a:r>
              <a:rPr lang="en-US" sz="2400" dirty="0">
                <a:latin typeface="Calibri" panose="020F0502020204030204" pitchFamily="34" charset="0"/>
                <a:cs typeface="Calibri" panose="020F0502020204030204" pitchFamily="34" charset="0"/>
              </a:rPr>
              <a:t>: % of correct items that are selected</a:t>
            </a:r>
          </a:p>
          <a:p>
            <a:endParaRPr lang="en-US" dirty="0"/>
          </a:p>
        </p:txBody>
      </p:sp>
    </p:spTree>
    <p:extLst>
      <p:ext uri="{BB962C8B-B14F-4D97-AF65-F5344CB8AC3E}">
        <p14:creationId xmlns:p14="http://schemas.microsoft.com/office/powerpoint/2010/main" val="849707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t>Text Classification: definition</a:t>
            </a:r>
          </a:p>
        </p:txBody>
      </p:sp>
      <p:sp>
        <p:nvSpPr>
          <p:cNvPr id="24579" name="Rectangle 3"/>
          <p:cNvSpPr>
            <a:spLocks noGrp="1" noChangeArrowheads="1"/>
          </p:cNvSpPr>
          <p:nvPr>
            <p:ph sz="quarter"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d</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r>
              <a:rPr lang="en-US" sz="3200" i="1" dirty="0">
                <a:solidFill>
                  <a:srgbClr val="FF0000"/>
                </a:solidFill>
                <a:latin typeface="Calibri" charset="0"/>
              </a:rPr>
              <a:t>c</a:t>
            </a:r>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p:spTree>
    <p:extLst>
      <p:ext uri="{BB962C8B-B14F-4D97-AF65-F5344CB8AC3E}">
        <p14:creationId xmlns:p14="http://schemas.microsoft.com/office/powerpoint/2010/main" val="34249524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fontScale="90000"/>
          </a:bodyPr>
          <a:lstStyle/>
          <a:p>
            <a:r>
              <a:rPr lang="en-US" dirty="0"/>
              <a:t>Precision/Recall aren't fooled by </a:t>
            </a:r>
            <a:r>
              <a:rPr lang="en-US" dirty="0" err="1"/>
              <a:t>the"just</a:t>
            </a:r>
            <a:r>
              <a:rPr lang="en-US" dirty="0"/>
              <a:t> call everything negative" classifier!</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00150"/>
            <a:ext cx="8244840" cy="3943350"/>
          </a:xfrm>
        </p:spPr>
        <p:txBody>
          <a:bodyPr>
            <a:normAutofit/>
          </a:bodyPr>
          <a:lstStyle/>
          <a:p>
            <a:pPr marL="0" indent="0">
              <a:buNone/>
            </a:pPr>
            <a:r>
              <a:rPr lang="en-US" sz="2600" dirty="0">
                <a:solidFill>
                  <a:schemeClr val="tx1"/>
                </a:solidFill>
                <a:latin typeface="Calibri" panose="020F0502020204030204" pitchFamily="34" charset="0"/>
                <a:cs typeface="Calibri" panose="020F0502020204030204" pitchFamily="34" charset="0"/>
              </a:rPr>
              <a:t>Stupid classifier: Just say no: every tweet is "not about pie"</a:t>
            </a:r>
          </a:p>
          <a:p>
            <a:pPr marL="180975" indent="-180975">
              <a:buFont typeface="Arial" panose="020B0604020202020204" pitchFamily="34" charset="0"/>
              <a:buChar char="•"/>
            </a:pPr>
            <a:r>
              <a:rPr lang="en-US" sz="2400" dirty="0">
                <a:solidFill>
                  <a:schemeClr val="tx1"/>
                </a:solidFill>
                <a:latin typeface="Calibri" panose="020F0502020204030204" pitchFamily="34" charset="0"/>
                <a:cs typeface="Calibri" panose="020F0502020204030204" pitchFamily="34" charset="0"/>
              </a:rPr>
              <a:t>100 tweets  talk about pie,   999,900 tweets don't</a:t>
            </a:r>
          </a:p>
          <a:p>
            <a:pPr marL="180975" indent="-180975">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Accuracy = 999,900/1,000,000 = </a:t>
            </a:r>
            <a:r>
              <a:rPr lang="en-US" sz="2400" dirty="0">
                <a:solidFill>
                  <a:srgbClr val="0200FF"/>
                </a:solidFill>
                <a:effectLst/>
                <a:latin typeface="Calibri" panose="020F0502020204030204" pitchFamily="34" charset="0"/>
                <a:cs typeface="Calibri" panose="020F0502020204030204" pitchFamily="34" charset="0"/>
              </a:rPr>
              <a:t>99.99%</a:t>
            </a:r>
            <a:endParaRPr lang="en-US" sz="2400" dirty="0">
              <a:effectLst/>
              <a:latin typeface="Calibri" panose="020F0502020204030204" pitchFamily="34" charset="0"/>
              <a:cs typeface="Calibri" panose="020F0502020204030204" pitchFamily="34" charset="0"/>
            </a:endParaRPr>
          </a:p>
          <a:p>
            <a:pPr marL="0" indent="0">
              <a:buNone/>
            </a:pPr>
            <a:r>
              <a:rPr lang="en-US" sz="2600" dirty="0">
                <a:latin typeface="Calibri" panose="020F0502020204030204" pitchFamily="34" charset="0"/>
                <a:cs typeface="Calibri" panose="020F0502020204030204" pitchFamily="34" charset="0"/>
              </a:rPr>
              <a:t>But the Recall and Precision for this classifier are terrible:</a:t>
            </a:r>
            <a:endParaRPr lang="en-US" sz="2600" dirty="0">
              <a:effectLst/>
              <a:latin typeface="Calibri" panose="020F0502020204030204" pitchFamily="34" charset="0"/>
              <a:cs typeface="Calibri" panose="020F0502020204030204" pitchFamily="34" charset="0"/>
            </a:endParaRPr>
          </a:p>
          <a:p>
            <a:pPr marL="0" indent="0">
              <a:buNone/>
            </a:pPr>
            <a:endParaRPr lang="en-US" sz="2600" dirty="0"/>
          </a:p>
          <a:p>
            <a:pPr marL="0" indent="0">
              <a:buNone/>
            </a:pPr>
            <a:endParaRPr lang="en-US" sz="2600" dirty="0"/>
          </a:p>
          <a:p>
            <a:pPr marL="0" indent="0">
              <a:buNone/>
            </a:pPr>
            <a:endParaRPr lang="en-US" sz="1900" dirty="0"/>
          </a:p>
          <a:p>
            <a:endParaRPr lang="en-US" dirty="0"/>
          </a:p>
        </p:txBody>
      </p:sp>
      <p:pic>
        <p:nvPicPr>
          <p:cNvPr id="5" name="Picture 4">
            <a:extLst>
              <a:ext uri="{FF2B5EF4-FFF2-40B4-BE49-F238E27FC236}">
                <a16:creationId xmlns:a16="http://schemas.microsoft.com/office/drawing/2014/main" id="{CAA46419-02FD-785F-5D97-4B5760232A9C}"/>
              </a:ext>
            </a:extLst>
          </p:cNvPr>
          <p:cNvPicPr>
            <a:picLocks noChangeAspect="1"/>
          </p:cNvPicPr>
          <p:nvPr/>
        </p:nvPicPr>
        <p:blipFill>
          <a:blip r:embed="rId3"/>
          <a:stretch>
            <a:fillRect/>
          </a:stretch>
        </p:blipFill>
        <p:spPr>
          <a:xfrm>
            <a:off x="1295400" y="3244850"/>
            <a:ext cx="4701442" cy="698500"/>
          </a:xfrm>
          <a:prstGeom prst="rect">
            <a:avLst/>
          </a:prstGeom>
        </p:spPr>
      </p:pic>
      <p:pic>
        <p:nvPicPr>
          <p:cNvPr id="7" name="Picture 6">
            <a:extLst>
              <a:ext uri="{FF2B5EF4-FFF2-40B4-BE49-F238E27FC236}">
                <a16:creationId xmlns:a16="http://schemas.microsoft.com/office/drawing/2014/main" id="{6FC99A20-B9AD-4EC3-91DB-2A593AE5BB43}"/>
              </a:ext>
            </a:extLst>
          </p:cNvPr>
          <p:cNvPicPr>
            <a:picLocks noChangeAspect="1"/>
          </p:cNvPicPr>
          <p:nvPr/>
        </p:nvPicPr>
        <p:blipFill>
          <a:blip r:embed="rId4"/>
          <a:stretch>
            <a:fillRect/>
          </a:stretch>
        </p:blipFill>
        <p:spPr>
          <a:xfrm>
            <a:off x="1219200" y="4171950"/>
            <a:ext cx="4470400" cy="715264"/>
          </a:xfrm>
          <a:prstGeom prst="rect">
            <a:avLst/>
          </a:prstGeom>
        </p:spPr>
      </p:pic>
    </p:spTree>
    <p:extLst>
      <p:ext uri="{BB962C8B-B14F-4D97-AF65-F5344CB8AC3E}">
        <p14:creationId xmlns:p14="http://schemas.microsoft.com/office/powerpoint/2010/main" val="9530364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p:cNvSpPr>
            <a:spLocks noGrp="1" noChangeArrowheads="1"/>
          </p:cNvSpPr>
          <p:nvPr>
            <p:ph type="title"/>
          </p:nvPr>
        </p:nvSpPr>
        <p:spPr/>
        <p:txBody>
          <a:bodyPr/>
          <a:lstStyle/>
          <a:p>
            <a:r>
              <a:rPr lang="en-US" dirty="0"/>
              <a:t>A combined measure: F1</a:t>
            </a:r>
          </a:p>
        </p:txBody>
      </p:sp>
      <p:sp>
        <p:nvSpPr>
          <p:cNvPr id="67586" name="Rectangle 3"/>
          <p:cNvSpPr>
            <a:spLocks noGrp="1" noChangeArrowheads="1"/>
          </p:cNvSpPr>
          <p:nvPr>
            <p:ph type="body" idx="1"/>
          </p:nvPr>
        </p:nvSpPr>
        <p:spPr/>
        <p:txBody>
          <a:bodyPr>
            <a:normAutofit/>
          </a:bodyPr>
          <a:lstStyle/>
          <a:p>
            <a:r>
              <a:rPr lang="en-US" dirty="0"/>
              <a:t>F1 is a  combination of precision and recall.</a:t>
            </a:r>
          </a:p>
          <a:p>
            <a:endParaRPr lang="en-US" dirty="0"/>
          </a:p>
          <a:p>
            <a:endParaRPr lang="en-US" dirty="0"/>
          </a:p>
          <a:p>
            <a:endParaRPr lang="en-US" dirty="0"/>
          </a:p>
        </p:txBody>
      </p:sp>
      <p:pic>
        <p:nvPicPr>
          <p:cNvPr id="3" name="Picture 2">
            <a:extLst>
              <a:ext uri="{FF2B5EF4-FFF2-40B4-BE49-F238E27FC236}">
                <a16:creationId xmlns:a16="http://schemas.microsoft.com/office/drawing/2014/main" id="{196206DE-0B04-CCCD-B126-E0D8FCB3BABF}"/>
              </a:ext>
            </a:extLst>
          </p:cNvPr>
          <p:cNvPicPr>
            <a:picLocks noChangeAspect="1"/>
          </p:cNvPicPr>
          <p:nvPr/>
        </p:nvPicPr>
        <p:blipFill>
          <a:blip r:embed="rId3"/>
          <a:stretch>
            <a:fillRect/>
          </a:stretch>
        </p:blipFill>
        <p:spPr>
          <a:xfrm>
            <a:off x="2819400" y="2190750"/>
            <a:ext cx="2650434" cy="1219200"/>
          </a:xfrm>
          <a:prstGeom prst="rect">
            <a:avLst/>
          </a:prstGeom>
        </p:spPr>
      </p:pic>
    </p:spTree>
    <p:extLst>
      <p:ext uri="{BB962C8B-B14F-4D97-AF65-F5344CB8AC3E}">
        <p14:creationId xmlns:p14="http://schemas.microsoft.com/office/powerpoint/2010/main" val="2985227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p:cNvSpPr>
            <a:spLocks noGrp="1" noChangeArrowheads="1"/>
          </p:cNvSpPr>
          <p:nvPr>
            <p:ph type="title"/>
          </p:nvPr>
        </p:nvSpPr>
        <p:spPr/>
        <p:txBody>
          <a:bodyPr>
            <a:normAutofit fontScale="90000"/>
          </a:bodyPr>
          <a:lstStyle/>
          <a:p>
            <a:r>
              <a:rPr lang="en-US" dirty="0"/>
              <a:t>F1 is a special case of the general "F-measure"</a:t>
            </a:r>
          </a:p>
        </p:txBody>
      </p:sp>
      <p:sp>
        <p:nvSpPr>
          <p:cNvPr id="67586" name="Rectangle 3"/>
          <p:cNvSpPr>
            <a:spLocks noGrp="1" noChangeArrowheads="1"/>
          </p:cNvSpPr>
          <p:nvPr>
            <p:ph type="body" idx="1"/>
          </p:nvPr>
        </p:nvSpPr>
        <p:spPr>
          <a:xfrm>
            <a:off x="822960" y="1200150"/>
            <a:ext cx="7940040" cy="3657600"/>
          </a:xfrm>
        </p:spPr>
        <p:txBody>
          <a:bodyPr>
            <a:normAutofit/>
          </a:bodyPr>
          <a:lstStyle/>
          <a:p>
            <a:pPr marL="0" indent="0">
              <a:buNone/>
            </a:pPr>
            <a:r>
              <a:rPr lang="en-US" dirty="0"/>
              <a:t>F-measure is the (weighted) harmonic mean of precision and recall</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F1 is a special case of F-measure with β=1, α=½</a:t>
            </a:r>
          </a:p>
        </p:txBody>
      </p:sp>
      <p:pic>
        <p:nvPicPr>
          <p:cNvPr id="3" name="Picture 2">
            <a:extLst>
              <a:ext uri="{FF2B5EF4-FFF2-40B4-BE49-F238E27FC236}">
                <a16:creationId xmlns:a16="http://schemas.microsoft.com/office/drawing/2014/main" id="{D2A6E056-7B5E-4CAC-1116-36980EE386CB}"/>
              </a:ext>
            </a:extLst>
          </p:cNvPr>
          <p:cNvPicPr>
            <a:picLocks noChangeAspect="1"/>
          </p:cNvPicPr>
          <p:nvPr/>
        </p:nvPicPr>
        <p:blipFill>
          <a:blip r:embed="rId3"/>
          <a:stretch>
            <a:fillRect/>
          </a:stretch>
        </p:blipFill>
        <p:spPr>
          <a:xfrm>
            <a:off x="1143000" y="3115942"/>
            <a:ext cx="6639072" cy="740417"/>
          </a:xfrm>
          <a:prstGeom prst="rect">
            <a:avLst/>
          </a:prstGeom>
        </p:spPr>
      </p:pic>
      <p:pic>
        <p:nvPicPr>
          <p:cNvPr id="5" name="Picture 4">
            <a:extLst>
              <a:ext uri="{FF2B5EF4-FFF2-40B4-BE49-F238E27FC236}">
                <a16:creationId xmlns:a16="http://schemas.microsoft.com/office/drawing/2014/main" id="{0298EA92-BC6E-4005-CBF9-434746890791}"/>
              </a:ext>
            </a:extLst>
          </p:cNvPr>
          <p:cNvPicPr>
            <a:picLocks noChangeAspect="1"/>
          </p:cNvPicPr>
          <p:nvPr/>
        </p:nvPicPr>
        <p:blipFill>
          <a:blip r:embed="rId4"/>
          <a:stretch>
            <a:fillRect/>
          </a:stretch>
        </p:blipFill>
        <p:spPr>
          <a:xfrm>
            <a:off x="1142999" y="2114551"/>
            <a:ext cx="6425771" cy="740418"/>
          </a:xfrm>
          <a:prstGeom prst="rect">
            <a:avLst/>
          </a:prstGeom>
        </p:spPr>
      </p:pic>
    </p:spTree>
    <p:extLst>
      <p:ext uri="{BB962C8B-B14F-4D97-AF65-F5344CB8AC3E}">
        <p14:creationId xmlns:p14="http://schemas.microsoft.com/office/powerpoint/2010/main" val="21571673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p:txBody>
          <a:bodyPr>
            <a:normAutofit/>
          </a:bodyPr>
          <a:lstStyle/>
          <a:p>
            <a:r>
              <a:rPr lang="en-US" dirty="0"/>
              <a:t>Suppose we have more than 2 classes?</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822960" y="1200150"/>
            <a:ext cx="7940040" cy="3429000"/>
          </a:xfrm>
        </p:spPr>
        <p:txBody>
          <a:bodyPr>
            <a:normAutofit/>
          </a:bodyPr>
          <a:lstStyle/>
          <a:p>
            <a:r>
              <a:rPr lang="en-US" sz="1800" dirty="0">
                <a:latin typeface="NimbusRomNo9L"/>
              </a:rPr>
              <a:t>Lots of </a:t>
            </a:r>
            <a:r>
              <a:rPr lang="en-US" sz="1800" dirty="0">
                <a:effectLst/>
                <a:latin typeface="NimbusRomNo9L"/>
              </a:rPr>
              <a:t>text classification tasks have more than two classes.</a:t>
            </a:r>
          </a:p>
          <a:p>
            <a:pPr lvl="1"/>
            <a:r>
              <a:rPr lang="en-US" sz="1400" dirty="0">
                <a:effectLst/>
                <a:latin typeface="NimbusRomNo9L"/>
              </a:rPr>
              <a:t>Sentiment analysis (positive, negative, neutral) , named entities (person, location, organization)</a:t>
            </a:r>
          </a:p>
          <a:p>
            <a:r>
              <a:rPr lang="en-US" sz="1800" dirty="0">
                <a:latin typeface="NimbusRomNo9L"/>
              </a:rPr>
              <a:t>We can define precision and recall for multiple classes like this 3-way email task:</a:t>
            </a:r>
          </a:p>
          <a:p>
            <a:endParaRPr lang="en-US" dirty="0"/>
          </a:p>
        </p:txBody>
      </p:sp>
      <p:pic>
        <p:nvPicPr>
          <p:cNvPr id="5" name="Picture 4">
            <a:extLst>
              <a:ext uri="{FF2B5EF4-FFF2-40B4-BE49-F238E27FC236}">
                <a16:creationId xmlns:a16="http://schemas.microsoft.com/office/drawing/2014/main" id="{4D0B0B17-4622-7F1F-DE00-9923A95DE7F9}"/>
              </a:ext>
            </a:extLst>
          </p:cNvPr>
          <p:cNvPicPr>
            <a:picLocks noChangeAspect="1"/>
          </p:cNvPicPr>
          <p:nvPr/>
        </p:nvPicPr>
        <p:blipFill>
          <a:blip r:embed="rId3"/>
          <a:stretch>
            <a:fillRect/>
          </a:stretch>
        </p:blipFill>
        <p:spPr>
          <a:xfrm>
            <a:off x="762000" y="2419350"/>
            <a:ext cx="4800600" cy="2379133"/>
          </a:xfrm>
          <a:prstGeom prst="rect">
            <a:avLst/>
          </a:prstGeom>
        </p:spPr>
      </p:pic>
    </p:spTree>
    <p:extLst>
      <p:ext uri="{BB962C8B-B14F-4D97-AF65-F5344CB8AC3E}">
        <p14:creationId xmlns:p14="http://schemas.microsoft.com/office/powerpoint/2010/main" val="6393796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78EA0-1A6C-382C-45C0-1E8C96FBF126}"/>
              </a:ext>
            </a:extLst>
          </p:cNvPr>
          <p:cNvSpPr>
            <a:spLocks noGrp="1"/>
          </p:cNvSpPr>
          <p:nvPr>
            <p:ph type="title"/>
          </p:nvPr>
        </p:nvSpPr>
        <p:spPr>
          <a:xfrm>
            <a:off x="685800" y="361950"/>
            <a:ext cx="8092440" cy="680397"/>
          </a:xfrm>
        </p:spPr>
        <p:txBody>
          <a:bodyPr>
            <a:normAutofit fontScale="90000"/>
          </a:bodyPr>
          <a:lstStyle/>
          <a:p>
            <a:r>
              <a:rPr lang="en-US" dirty="0"/>
              <a:t>How to combine P/R values for different classes:</a:t>
            </a:r>
            <a:br>
              <a:rPr lang="en-US" dirty="0"/>
            </a:br>
            <a:r>
              <a:rPr lang="en-US" dirty="0" err="1"/>
              <a:t>Microaveraging</a:t>
            </a:r>
            <a:r>
              <a:rPr lang="en-US" dirty="0"/>
              <a:t> vs </a:t>
            </a:r>
            <a:r>
              <a:rPr lang="en-US" dirty="0" err="1"/>
              <a:t>Macroaveraging</a:t>
            </a:r>
            <a:endParaRPr lang="en-US" dirty="0"/>
          </a:p>
        </p:txBody>
      </p:sp>
      <p:pic>
        <p:nvPicPr>
          <p:cNvPr id="5" name="Content Placeholder 4">
            <a:extLst>
              <a:ext uri="{FF2B5EF4-FFF2-40B4-BE49-F238E27FC236}">
                <a16:creationId xmlns:a16="http://schemas.microsoft.com/office/drawing/2014/main" id="{3F1462DB-363C-B878-1C12-13DFB207EE75}"/>
              </a:ext>
            </a:extLst>
          </p:cNvPr>
          <p:cNvPicPr>
            <a:picLocks noGrp="1" noChangeAspect="1"/>
          </p:cNvPicPr>
          <p:nvPr>
            <p:ph idx="1"/>
          </p:nvPr>
        </p:nvPicPr>
        <p:blipFill>
          <a:blip r:embed="rId3"/>
          <a:stretch>
            <a:fillRect/>
          </a:stretch>
        </p:blipFill>
        <p:spPr>
          <a:xfrm>
            <a:off x="822325" y="1609441"/>
            <a:ext cx="7543800" cy="2610418"/>
          </a:xfrm>
        </p:spPr>
      </p:pic>
    </p:spTree>
    <p:extLst>
      <p:ext uri="{BB962C8B-B14F-4D97-AF65-F5344CB8AC3E}">
        <p14:creationId xmlns:p14="http://schemas.microsoft.com/office/powerpoint/2010/main" val="8494656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505200" y="188594"/>
            <a:ext cx="5009393" cy="3943350"/>
          </a:xfrm>
        </p:spPr>
        <p:txBody>
          <a:bodyPr>
            <a:normAutofit/>
          </a:bodyPr>
          <a:lstStyle/>
          <a:p>
            <a:pPr eaLnBrk="1" hangingPunct="1">
              <a:buFont typeface="Times" charset="0"/>
              <a:buNone/>
            </a:pPr>
            <a:r>
              <a:rPr lang="en-US" sz="3600" dirty="0">
                <a:solidFill>
                  <a:srgbClr val="A4001D"/>
                </a:solidFill>
                <a:latin typeface="Calibri"/>
                <a:ea typeface="ＭＳ Ｐゴシック" charset="0"/>
                <a:cs typeface="Calibri"/>
              </a:rPr>
              <a:t>Precision, Recall, and F1</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54168269"/>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352800" y="188594"/>
            <a:ext cx="5791200" cy="3943350"/>
          </a:xfrm>
        </p:spPr>
        <p:txBody>
          <a:bodyPr>
            <a:normAutofit/>
          </a:bodyPr>
          <a:lstStyle/>
          <a:p>
            <a:pPr eaLnBrk="1" hangingPunct="1">
              <a:buFont typeface="Times" charset="0"/>
              <a:buNone/>
            </a:pPr>
            <a:r>
              <a:rPr lang="en-US" sz="3400" dirty="0">
                <a:solidFill>
                  <a:srgbClr val="A4001D"/>
                </a:solidFill>
                <a:latin typeface="Calibri"/>
                <a:ea typeface="ＭＳ Ｐゴシック" charset="0"/>
                <a:cs typeface="Calibri"/>
              </a:rPr>
              <a:t>Avoiding Harms in Classification</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230671510"/>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normAutofit/>
          </a:bodyPr>
          <a:lstStyle/>
          <a:p>
            <a:r>
              <a:rPr lang="en-US" dirty="0"/>
              <a:t>Harms of classification</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659130" y="1200150"/>
            <a:ext cx="7570470" cy="3200400"/>
          </a:xfrm>
        </p:spPr>
        <p:txBody>
          <a:bodyPr>
            <a:normAutofit/>
          </a:bodyPr>
          <a:lstStyle/>
          <a:p>
            <a:pPr marL="0" indent="0">
              <a:buNone/>
            </a:pPr>
            <a:r>
              <a:rPr lang="en-US" sz="2600" dirty="0">
                <a:solidFill>
                  <a:schemeClr val="tx1"/>
                </a:solidFill>
                <a:latin typeface="Calibri" panose="020F0502020204030204" pitchFamily="34" charset="0"/>
                <a:cs typeface="Calibri" panose="020F0502020204030204" pitchFamily="34" charset="0"/>
              </a:rPr>
              <a:t>Classifiers, like any NLP algorithm, can cause harms</a:t>
            </a:r>
          </a:p>
          <a:p>
            <a:pPr marL="0" indent="0">
              <a:buNone/>
            </a:pPr>
            <a:r>
              <a:rPr lang="en-US" sz="2600" dirty="0">
                <a:solidFill>
                  <a:schemeClr val="tx1"/>
                </a:solidFill>
                <a:latin typeface="Calibri" panose="020F0502020204030204" pitchFamily="34" charset="0"/>
                <a:cs typeface="Calibri" panose="020F0502020204030204" pitchFamily="34" charset="0"/>
              </a:rPr>
              <a:t>This is true for any classifier, whether Naive Bayes or other algorithms</a:t>
            </a:r>
          </a:p>
          <a:p>
            <a:pPr marL="0" indent="0">
              <a:buNone/>
            </a:pPr>
            <a:endParaRPr lang="en-US" sz="2600" dirty="0">
              <a:effectLst/>
              <a:latin typeface="Calibri" panose="020F0502020204030204" pitchFamily="34" charset="0"/>
              <a:cs typeface="Calibri" panose="020F0502020204030204" pitchFamily="34" charset="0"/>
            </a:endParaRPr>
          </a:p>
          <a:p>
            <a:pPr marL="0" indent="0">
              <a:buNone/>
            </a:pPr>
            <a:endParaRPr lang="en-US" sz="2600" dirty="0"/>
          </a:p>
          <a:p>
            <a:pPr marL="0" indent="0">
              <a:buNone/>
            </a:pPr>
            <a:endParaRPr lang="en-US" sz="2600" dirty="0"/>
          </a:p>
          <a:p>
            <a:pPr marL="0" indent="0">
              <a:buNone/>
            </a:pPr>
            <a:endParaRPr lang="en-US" sz="1900" dirty="0"/>
          </a:p>
          <a:p>
            <a:endParaRPr lang="en-US" dirty="0"/>
          </a:p>
        </p:txBody>
      </p:sp>
    </p:spTree>
    <p:extLst>
      <p:ext uri="{BB962C8B-B14F-4D97-AF65-F5344CB8AC3E}">
        <p14:creationId xmlns:p14="http://schemas.microsoft.com/office/powerpoint/2010/main" val="17310383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052F0-C93D-F991-99B6-B15822F48B5D}"/>
              </a:ext>
            </a:extLst>
          </p:cNvPr>
          <p:cNvSpPr>
            <a:spLocks noGrp="1"/>
          </p:cNvSpPr>
          <p:nvPr>
            <p:ph type="title"/>
          </p:nvPr>
        </p:nvSpPr>
        <p:spPr/>
        <p:txBody>
          <a:bodyPr/>
          <a:lstStyle/>
          <a:p>
            <a:r>
              <a:rPr lang="en-US" dirty="0"/>
              <a:t>Representational Harms</a:t>
            </a:r>
          </a:p>
        </p:txBody>
      </p:sp>
      <p:sp>
        <p:nvSpPr>
          <p:cNvPr id="3" name="Content Placeholder 2">
            <a:extLst>
              <a:ext uri="{FF2B5EF4-FFF2-40B4-BE49-F238E27FC236}">
                <a16:creationId xmlns:a16="http://schemas.microsoft.com/office/drawing/2014/main" id="{2DAB51EA-15FA-33AE-1E10-C184F405556D}"/>
              </a:ext>
            </a:extLst>
          </p:cNvPr>
          <p:cNvSpPr>
            <a:spLocks noGrp="1"/>
          </p:cNvSpPr>
          <p:nvPr>
            <p:ph idx="1"/>
          </p:nvPr>
        </p:nvSpPr>
        <p:spPr>
          <a:xfrm>
            <a:off x="822960" y="971550"/>
            <a:ext cx="7940040" cy="4267200"/>
          </a:xfrm>
        </p:spPr>
        <p:txBody>
          <a:bodyPr>
            <a:normAutofit fontScale="92500" lnSpcReduction="10000"/>
          </a:bodyPr>
          <a:lstStyle/>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Harms caused by a system that demeans a social group</a:t>
            </a:r>
          </a:p>
          <a:p>
            <a:pPr marL="682625" lvl="1" indent="-285750">
              <a:buFont typeface="Arial" panose="020B0604020202020204" pitchFamily="34" charset="0"/>
              <a:buChar char="•"/>
            </a:pPr>
            <a:r>
              <a:rPr lang="en-US" sz="2000" dirty="0">
                <a:effectLst/>
                <a:latin typeface="Calibri" panose="020F0502020204030204" pitchFamily="34" charset="0"/>
                <a:cs typeface="Calibri" panose="020F0502020204030204" pitchFamily="34" charset="0"/>
              </a:rPr>
              <a:t>Such as by perpetuating negative stereotypes about them. </a:t>
            </a:r>
          </a:p>
          <a:p>
            <a:pPr marL="285750" indent="-285750">
              <a:buFont typeface="Arial" panose="020B0604020202020204" pitchFamily="34" charset="0"/>
              <a:buChar char="•"/>
            </a:pPr>
            <a:r>
              <a:rPr lang="en-US" sz="2400" dirty="0" err="1">
                <a:latin typeface="Calibri" panose="020F0502020204030204" pitchFamily="34" charset="0"/>
                <a:cs typeface="Calibri" panose="020F0502020204030204" pitchFamily="34" charset="0"/>
              </a:rPr>
              <a:t>Kiritchenko</a:t>
            </a:r>
            <a:r>
              <a:rPr lang="en-US" sz="2400" dirty="0">
                <a:latin typeface="Calibri" panose="020F0502020204030204" pitchFamily="34" charset="0"/>
                <a:cs typeface="Calibri" panose="020F0502020204030204" pitchFamily="34" charset="0"/>
              </a:rPr>
              <a:t> and Mohammad 2018 study</a:t>
            </a:r>
          </a:p>
          <a:p>
            <a:pPr marL="682625" lvl="1" indent="-285750">
              <a:buFont typeface="Arial" panose="020B0604020202020204" pitchFamily="34" charset="0"/>
              <a:buChar char="•"/>
            </a:pPr>
            <a:r>
              <a:rPr lang="en-US" sz="2000" dirty="0">
                <a:effectLst/>
                <a:latin typeface="Calibri" panose="020F0502020204030204" pitchFamily="34" charset="0"/>
                <a:cs typeface="Calibri" panose="020F0502020204030204" pitchFamily="34" charset="0"/>
              </a:rPr>
              <a:t>Examined 200 </a:t>
            </a:r>
            <a:r>
              <a:rPr lang="en-US" sz="2000" dirty="0">
                <a:solidFill>
                  <a:srgbClr val="0200FF"/>
                </a:solidFill>
                <a:effectLst/>
                <a:latin typeface="Calibri" panose="020F0502020204030204" pitchFamily="34" charset="0"/>
                <a:cs typeface="Calibri" panose="020F0502020204030204" pitchFamily="34" charset="0"/>
              </a:rPr>
              <a:t>sentiment </a:t>
            </a:r>
            <a:r>
              <a:rPr lang="en-US" sz="2000" dirty="0">
                <a:solidFill>
                  <a:srgbClr val="0200FF"/>
                </a:solidFill>
                <a:latin typeface="Calibri" panose="020F0502020204030204" pitchFamily="34" charset="0"/>
                <a:cs typeface="Calibri" panose="020F0502020204030204" pitchFamily="34" charset="0"/>
              </a:rPr>
              <a:t>analysis </a:t>
            </a:r>
            <a:r>
              <a:rPr lang="en-US" sz="2000" dirty="0">
                <a:latin typeface="Calibri" panose="020F0502020204030204" pitchFamily="34" charset="0"/>
                <a:cs typeface="Calibri" panose="020F0502020204030204" pitchFamily="34" charset="0"/>
              </a:rPr>
              <a:t>systems on pairs of sentences</a:t>
            </a:r>
          </a:p>
          <a:p>
            <a:pPr marL="682625" lvl="1" indent="-285750">
              <a:buFont typeface="Arial" panose="020B0604020202020204" pitchFamily="34" charset="0"/>
              <a:buChar char="•"/>
            </a:pPr>
            <a:r>
              <a:rPr lang="en-US" sz="2000" dirty="0">
                <a:solidFill>
                  <a:srgbClr val="0200FF"/>
                </a:solidFill>
                <a:latin typeface="Calibri" panose="020F0502020204030204" pitchFamily="34" charset="0"/>
                <a:cs typeface="Calibri" panose="020F0502020204030204" pitchFamily="34" charset="0"/>
              </a:rPr>
              <a:t>I</a:t>
            </a:r>
            <a:r>
              <a:rPr lang="en-US" sz="2000" dirty="0">
                <a:solidFill>
                  <a:srgbClr val="0200FF"/>
                </a:solidFill>
                <a:effectLst/>
                <a:latin typeface="Calibri" panose="020F0502020204030204" pitchFamily="34" charset="0"/>
                <a:cs typeface="Calibri" panose="020F0502020204030204" pitchFamily="34" charset="0"/>
              </a:rPr>
              <a:t>dentical</a:t>
            </a:r>
            <a:r>
              <a:rPr lang="en-US" sz="2000" dirty="0">
                <a:effectLst/>
                <a:latin typeface="Calibri" panose="020F0502020204030204" pitchFamily="34" charset="0"/>
                <a:cs typeface="Calibri" panose="020F0502020204030204" pitchFamily="34" charset="0"/>
              </a:rPr>
              <a:t> except for names:</a:t>
            </a:r>
          </a:p>
          <a:p>
            <a:pPr marL="793750" lvl="2" indent="-285750">
              <a:buFont typeface="Arial" panose="020B0604020202020204" pitchFamily="34" charset="0"/>
              <a:buChar char="•"/>
            </a:pPr>
            <a:r>
              <a:rPr lang="en-US" sz="1800" dirty="0">
                <a:effectLst/>
                <a:latin typeface="Calibri" panose="020F0502020204030204" pitchFamily="34" charset="0"/>
                <a:cs typeface="Calibri" panose="020F0502020204030204" pitchFamily="34" charset="0"/>
              </a:rPr>
              <a:t>common African American (Shaniqua) or European American (Stephanie).</a:t>
            </a:r>
          </a:p>
          <a:p>
            <a:pPr marL="793750" lvl="2"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Like "</a:t>
            </a:r>
            <a:r>
              <a:rPr lang="en-US" sz="1800" dirty="0"/>
              <a:t>I talked to Shaniqua yesterday</a:t>
            </a:r>
            <a:r>
              <a:rPr lang="en-US" sz="1800" dirty="0">
                <a:latin typeface="Calibri" panose="020F0502020204030204" pitchFamily="34" charset="0"/>
                <a:cs typeface="Calibri" panose="020F0502020204030204" pitchFamily="34" charset="0"/>
              </a:rPr>
              <a:t>" vs "I talked to Stephanie yesterday"</a:t>
            </a:r>
            <a:endParaRPr lang="en-US" sz="1800" dirty="0">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Result: systems assigned </a:t>
            </a:r>
            <a:r>
              <a:rPr lang="en-US" sz="2400" dirty="0">
                <a:solidFill>
                  <a:srgbClr val="0200FF"/>
                </a:solidFill>
                <a:effectLst/>
                <a:latin typeface="Calibri" panose="020F0502020204030204" pitchFamily="34" charset="0"/>
                <a:cs typeface="Calibri" panose="020F0502020204030204" pitchFamily="34" charset="0"/>
              </a:rPr>
              <a:t>lower sentiment </a:t>
            </a:r>
            <a:r>
              <a:rPr lang="en-US" sz="2400" dirty="0">
                <a:effectLst/>
                <a:latin typeface="Calibri" panose="020F0502020204030204" pitchFamily="34" charset="0"/>
                <a:cs typeface="Calibri" panose="020F0502020204030204" pitchFamily="34" charset="0"/>
              </a:rPr>
              <a:t>and more negative emotion to sentences with </a:t>
            </a:r>
            <a:r>
              <a:rPr lang="en-US" sz="2400" dirty="0">
                <a:solidFill>
                  <a:srgbClr val="0200FF"/>
                </a:solidFill>
                <a:effectLst/>
                <a:latin typeface="Calibri" panose="020F0502020204030204" pitchFamily="34" charset="0"/>
                <a:cs typeface="Calibri" panose="020F0502020204030204" pitchFamily="34" charset="0"/>
              </a:rPr>
              <a:t>African American names</a:t>
            </a:r>
          </a:p>
          <a:p>
            <a:pPr marL="285750" indent="-285750">
              <a:buFont typeface="Arial" panose="020B0604020202020204" pitchFamily="34" charset="0"/>
              <a:buChar char="•"/>
            </a:pPr>
            <a:r>
              <a:rPr lang="en-US" sz="2400" dirty="0">
                <a:solidFill>
                  <a:schemeClr val="tx1"/>
                </a:solidFill>
                <a:latin typeface="Calibri" panose="020F0502020204030204" pitchFamily="34" charset="0"/>
                <a:cs typeface="Calibri" panose="020F0502020204030204" pitchFamily="34" charset="0"/>
              </a:rPr>
              <a:t>Downstream harm: </a:t>
            </a:r>
          </a:p>
          <a:p>
            <a:pPr marL="682625" lvl="1" indent="-285750">
              <a:buFont typeface="Arial" panose="020B0604020202020204" pitchFamily="34" charset="0"/>
              <a:buChar char="•"/>
            </a:pPr>
            <a:r>
              <a:rPr lang="en-US" sz="2100" dirty="0">
                <a:solidFill>
                  <a:schemeClr val="tx1"/>
                </a:solidFill>
                <a:latin typeface="Calibri" panose="020F0502020204030204" pitchFamily="34" charset="0"/>
                <a:cs typeface="Calibri" panose="020F0502020204030204" pitchFamily="34" charset="0"/>
              </a:rPr>
              <a:t>Perpetuates stereotypes about African Americans </a:t>
            </a:r>
          </a:p>
          <a:p>
            <a:pPr marL="682625" lvl="1" indent="-285750">
              <a:buFont typeface="Arial" panose="020B0604020202020204" pitchFamily="34" charset="0"/>
              <a:buChar char="•"/>
            </a:pPr>
            <a:r>
              <a:rPr lang="en-US" sz="2100" dirty="0">
                <a:solidFill>
                  <a:schemeClr val="tx1"/>
                </a:solidFill>
                <a:latin typeface="Calibri" panose="020F0502020204030204" pitchFamily="34" charset="0"/>
                <a:cs typeface="Calibri" panose="020F0502020204030204" pitchFamily="34" charset="0"/>
              </a:rPr>
              <a:t>African Americans treated differently by NLP tools like sentiment (widely used in marketing research, mental health studies, etc.)</a:t>
            </a:r>
            <a:endParaRPr lang="en-US" sz="2100" dirty="0">
              <a:solidFill>
                <a:schemeClr val="tx1"/>
              </a:solidFill>
              <a:effectLst/>
              <a:latin typeface="Calibri" panose="020F0502020204030204" pitchFamily="34" charset="0"/>
              <a:cs typeface="Calibri" panose="020F0502020204030204" pitchFamily="34" charset="0"/>
            </a:endParaRPr>
          </a:p>
          <a:p>
            <a:endParaRPr lang="en-US" dirty="0"/>
          </a:p>
          <a:p>
            <a:endParaRPr lang="en-US" dirty="0"/>
          </a:p>
        </p:txBody>
      </p:sp>
    </p:spTree>
    <p:extLst>
      <p:ext uri="{BB962C8B-B14F-4D97-AF65-F5344CB8AC3E}">
        <p14:creationId xmlns:p14="http://schemas.microsoft.com/office/powerpoint/2010/main" val="98272646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052F0-C93D-F991-99B6-B15822F48B5D}"/>
              </a:ext>
            </a:extLst>
          </p:cNvPr>
          <p:cNvSpPr>
            <a:spLocks noGrp="1"/>
          </p:cNvSpPr>
          <p:nvPr>
            <p:ph type="title"/>
          </p:nvPr>
        </p:nvSpPr>
        <p:spPr/>
        <p:txBody>
          <a:bodyPr/>
          <a:lstStyle/>
          <a:p>
            <a:r>
              <a:rPr lang="en-US" dirty="0"/>
              <a:t>Harms of Censorship</a:t>
            </a:r>
          </a:p>
        </p:txBody>
      </p:sp>
      <p:sp>
        <p:nvSpPr>
          <p:cNvPr id="3" name="Content Placeholder 2">
            <a:extLst>
              <a:ext uri="{FF2B5EF4-FFF2-40B4-BE49-F238E27FC236}">
                <a16:creationId xmlns:a16="http://schemas.microsoft.com/office/drawing/2014/main" id="{2DAB51EA-15FA-33AE-1E10-C184F405556D}"/>
              </a:ext>
            </a:extLst>
          </p:cNvPr>
          <p:cNvSpPr>
            <a:spLocks noGrp="1"/>
          </p:cNvSpPr>
          <p:nvPr>
            <p:ph idx="1"/>
          </p:nvPr>
        </p:nvSpPr>
        <p:spPr>
          <a:xfrm>
            <a:off x="822960" y="1047750"/>
            <a:ext cx="7940040" cy="4267200"/>
          </a:xfrm>
        </p:spPr>
        <p:txBody>
          <a:bodyPr>
            <a:normAutofit lnSpcReduction="10000"/>
          </a:bodyPr>
          <a:lstStyle/>
          <a:p>
            <a:pPr marL="285750" indent="-285750">
              <a:buFont typeface="Arial" panose="020B0604020202020204" pitchFamily="34" charset="0"/>
              <a:buChar char="•"/>
            </a:pPr>
            <a:r>
              <a:rPr lang="en-US" sz="2000" b="1" dirty="0">
                <a:solidFill>
                  <a:srgbClr val="0200FF"/>
                </a:solidFill>
                <a:effectLst/>
                <a:latin typeface="Calibri" panose="020F0502020204030204" pitchFamily="34" charset="0"/>
                <a:cs typeface="Calibri" panose="020F0502020204030204" pitchFamily="34" charset="0"/>
              </a:rPr>
              <a:t>Toxicity detection </a:t>
            </a:r>
            <a:r>
              <a:rPr lang="en-US" sz="2000" dirty="0">
                <a:solidFill>
                  <a:schemeClr val="tx1"/>
                </a:solidFill>
                <a:effectLst/>
                <a:latin typeface="Calibri" panose="020F0502020204030204" pitchFamily="34" charset="0"/>
                <a:cs typeface="Calibri" panose="020F0502020204030204" pitchFamily="34" charset="0"/>
              </a:rPr>
              <a:t>is the text classification task of detecting hate speech, abuse, harassment, or other kinds of toxic language.</a:t>
            </a:r>
          </a:p>
          <a:p>
            <a:pPr marL="682625" lvl="1" indent="-285750">
              <a:buFont typeface="Arial" panose="020B0604020202020204" pitchFamily="34" charset="0"/>
              <a:buChar char="•"/>
            </a:pPr>
            <a:r>
              <a:rPr lang="en-US" sz="1800" dirty="0">
                <a:solidFill>
                  <a:schemeClr val="tx1"/>
                </a:solidFill>
                <a:latin typeface="Calibri" panose="020F0502020204030204" pitchFamily="34" charset="0"/>
                <a:cs typeface="Calibri" panose="020F0502020204030204" pitchFamily="34" charset="0"/>
              </a:rPr>
              <a:t>Widely used in online content moderation</a:t>
            </a:r>
            <a:endParaRPr lang="en-US" sz="1800" dirty="0">
              <a:solidFill>
                <a:schemeClr val="tx1"/>
              </a:solidFill>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000" dirty="0">
                <a:solidFill>
                  <a:schemeClr val="tx1"/>
                </a:solidFill>
                <a:latin typeface="Calibri" panose="020F0502020204030204" pitchFamily="34" charset="0"/>
                <a:cs typeface="Calibri" panose="020F0502020204030204" pitchFamily="34" charset="0"/>
              </a:rPr>
              <a:t>T</a:t>
            </a:r>
            <a:r>
              <a:rPr lang="en-US" sz="2000" dirty="0">
                <a:solidFill>
                  <a:schemeClr val="tx1"/>
                </a:solidFill>
                <a:effectLst/>
                <a:latin typeface="Calibri" panose="020F0502020204030204" pitchFamily="34" charset="0"/>
                <a:cs typeface="Calibri" panose="020F0502020204030204" pitchFamily="34" charset="0"/>
              </a:rPr>
              <a:t>oxicity classifiers incorrectly flag non-toxic sentences that simply mention minority identities (like the words "blind" or "gay")</a:t>
            </a:r>
          </a:p>
          <a:p>
            <a:pPr marL="682625" lvl="1" indent="-285750">
              <a:buFont typeface="Arial" panose="020B0604020202020204" pitchFamily="34" charset="0"/>
              <a:buChar char="•"/>
            </a:pPr>
            <a:r>
              <a:rPr lang="en-US" sz="2000" dirty="0">
                <a:solidFill>
                  <a:schemeClr val="tx1"/>
                </a:solidFill>
                <a:effectLst/>
                <a:latin typeface="Calibri" panose="020F0502020204030204" pitchFamily="34" charset="0"/>
                <a:cs typeface="Calibri" panose="020F0502020204030204" pitchFamily="34" charset="0"/>
              </a:rPr>
              <a:t>women (Park et al., 2018), </a:t>
            </a:r>
          </a:p>
          <a:p>
            <a:pPr marL="682625" lvl="1" indent="-285750">
              <a:buFont typeface="Arial" panose="020B0604020202020204" pitchFamily="34" charset="0"/>
              <a:buChar char="•"/>
            </a:pPr>
            <a:r>
              <a:rPr lang="en-US" sz="2000" dirty="0">
                <a:solidFill>
                  <a:schemeClr val="tx1"/>
                </a:solidFill>
                <a:effectLst/>
                <a:latin typeface="Calibri" panose="020F0502020204030204" pitchFamily="34" charset="0"/>
                <a:cs typeface="Calibri" panose="020F0502020204030204" pitchFamily="34" charset="0"/>
              </a:rPr>
              <a:t>disabled people (Hutchinson et al., 2020) </a:t>
            </a:r>
          </a:p>
          <a:p>
            <a:pPr marL="682625" lvl="1" indent="-285750">
              <a:buFont typeface="Arial" panose="020B0604020202020204" pitchFamily="34" charset="0"/>
              <a:buChar char="•"/>
            </a:pPr>
            <a:r>
              <a:rPr lang="en-US" sz="2000" dirty="0">
                <a:solidFill>
                  <a:schemeClr val="tx1"/>
                </a:solidFill>
                <a:effectLst/>
                <a:latin typeface="Calibri" panose="020F0502020204030204" pitchFamily="34" charset="0"/>
                <a:cs typeface="Calibri" panose="020F0502020204030204" pitchFamily="34" charset="0"/>
              </a:rPr>
              <a:t>gay people (Dixon et al., 2018;</a:t>
            </a:r>
            <a:r>
              <a:rPr lang="en-US" sz="2000" dirty="0">
                <a:solidFill>
                  <a:schemeClr val="tx1"/>
                </a:solidFill>
                <a:latin typeface="Calibri" panose="020F0502020204030204" pitchFamily="34" charset="0"/>
                <a:cs typeface="Calibri" panose="020F0502020204030204" pitchFamily="34" charset="0"/>
              </a:rPr>
              <a:t> Oliva et al., 2021)</a:t>
            </a:r>
          </a:p>
          <a:p>
            <a:pPr marL="285750" indent="-285750">
              <a:buFont typeface="Arial" panose="020B0604020202020204" pitchFamily="34" charset="0"/>
              <a:buChar char="•"/>
            </a:pPr>
            <a:r>
              <a:rPr lang="en-US" sz="2000" dirty="0">
                <a:solidFill>
                  <a:schemeClr val="tx1"/>
                </a:solidFill>
                <a:latin typeface="Calibri" panose="020F0502020204030204" pitchFamily="34" charset="0"/>
                <a:cs typeface="Calibri" panose="020F0502020204030204" pitchFamily="34" charset="0"/>
              </a:rPr>
              <a:t>Downstream harms:</a:t>
            </a:r>
          </a:p>
          <a:p>
            <a:pPr marL="682625" lvl="1" indent="-285750">
              <a:buFont typeface="Arial" panose="020B0604020202020204" pitchFamily="34" charset="0"/>
              <a:buChar char="•"/>
            </a:pPr>
            <a:r>
              <a:rPr lang="en-US" sz="2000" dirty="0">
                <a:solidFill>
                  <a:schemeClr val="tx1"/>
                </a:solidFill>
                <a:latin typeface="Calibri" panose="020F0502020204030204" pitchFamily="34" charset="0"/>
                <a:cs typeface="Calibri" panose="020F0502020204030204" pitchFamily="34" charset="0"/>
              </a:rPr>
              <a:t>Censorship of speech by disabled people and other groups</a:t>
            </a:r>
          </a:p>
          <a:p>
            <a:pPr marL="682625" lvl="1" indent="-285750">
              <a:buFont typeface="Arial" panose="020B0604020202020204" pitchFamily="34" charset="0"/>
              <a:buChar char="•"/>
            </a:pPr>
            <a:r>
              <a:rPr lang="en-US" sz="2000" dirty="0">
                <a:solidFill>
                  <a:schemeClr val="tx1"/>
                </a:solidFill>
                <a:latin typeface="Calibri" panose="020F0502020204030204" pitchFamily="34" charset="0"/>
                <a:cs typeface="Calibri" panose="020F0502020204030204" pitchFamily="34" charset="0"/>
              </a:rPr>
              <a:t>Speech by these groups becomes less visible online</a:t>
            </a:r>
          </a:p>
          <a:p>
            <a:pPr marL="682625" lvl="1" indent="-285750">
              <a:buFont typeface="Arial" panose="020B0604020202020204" pitchFamily="34" charset="0"/>
              <a:buChar char="•"/>
            </a:pPr>
            <a:r>
              <a:rPr lang="en-US" sz="2000" dirty="0">
                <a:solidFill>
                  <a:schemeClr val="tx1"/>
                </a:solidFill>
                <a:latin typeface="Calibri" panose="020F0502020204030204" pitchFamily="34" charset="0"/>
                <a:cs typeface="Calibri" panose="020F0502020204030204" pitchFamily="34" charset="0"/>
              </a:rPr>
              <a:t>Writers might be nudged by these algorithms to avoid these words making people less likely to write about themselves or these groups.</a:t>
            </a:r>
          </a:p>
          <a:p>
            <a:pPr marL="682625" lvl="1" indent="-285750">
              <a:buFont typeface="Arial" panose="020B0604020202020204" pitchFamily="34" charset="0"/>
              <a:buChar char="•"/>
            </a:pPr>
            <a:endParaRPr lang="en-US" dirty="0">
              <a:solidFill>
                <a:schemeClr val="tx1"/>
              </a:solidFill>
              <a:latin typeface="Calibri" panose="020F0502020204030204" pitchFamily="34" charset="0"/>
              <a:cs typeface="Calibri" panose="020F0502020204030204" pitchFamily="34" charset="0"/>
            </a:endParaRPr>
          </a:p>
          <a:p>
            <a:endParaRPr lang="en-US" dirty="0">
              <a:solidFill>
                <a:schemeClr val="tx1"/>
              </a:solidFill>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421472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4"/>
          <p:cNvSpPr>
            <a:spLocks noGrp="1" noChangeArrowheads="1"/>
          </p:cNvSpPr>
          <p:nvPr>
            <p:ph type="title"/>
          </p:nvPr>
        </p:nvSpPr>
        <p:spPr/>
        <p:txBody>
          <a:bodyPr/>
          <a:lstStyle/>
          <a:p>
            <a:r>
              <a:rPr lang="en-US" sz="3600" dirty="0"/>
              <a:t>Classification Methods: </a:t>
            </a:r>
            <a:br>
              <a:rPr lang="en-US" sz="3600" dirty="0"/>
            </a:br>
            <a:r>
              <a:rPr lang="en-US" sz="3600" dirty="0"/>
              <a:t>Hand-coded rules</a:t>
            </a:r>
          </a:p>
        </p:txBody>
      </p:sp>
      <p:sp>
        <p:nvSpPr>
          <p:cNvPr id="27651" name="Rectangle 5"/>
          <p:cNvSpPr>
            <a:spLocks noGrp="1" noChangeArrowheads="1"/>
          </p:cNvSpPr>
          <p:nvPr>
            <p:ph sz="quarter" idx="1"/>
          </p:nvPr>
        </p:nvSpPr>
        <p:spPr/>
        <p:txBody>
          <a:bodyPr/>
          <a:lstStyle/>
          <a:p>
            <a:r>
              <a:rPr lang="en-US" dirty="0">
                <a:latin typeface="Calibri" charset="0"/>
              </a:rPr>
              <a:t>Rules based on combinations of words or other features</a:t>
            </a:r>
          </a:p>
          <a:p>
            <a:pPr lvl="1"/>
            <a:r>
              <a:rPr lang="en-US" dirty="0">
                <a:latin typeface="Calibri" charset="0"/>
              </a:rPr>
              <a:t> spam: black-list-address OR (“dollars” </a:t>
            </a:r>
            <a:r>
              <a:rPr lang="en-US" dirty="0" err="1">
                <a:latin typeface="Calibri" charset="0"/>
              </a:rPr>
              <a:t>AND“have</a:t>
            </a:r>
            <a:r>
              <a:rPr lang="en-US" dirty="0">
                <a:latin typeface="Calibri" charset="0"/>
              </a:rPr>
              <a:t> been selected”)</a:t>
            </a:r>
          </a:p>
          <a:p>
            <a:r>
              <a:rPr lang="en-US" dirty="0">
                <a:latin typeface="Calibri" charset="0"/>
              </a:rPr>
              <a:t>Accuracy can be high</a:t>
            </a:r>
          </a:p>
          <a:p>
            <a:pPr lvl="1"/>
            <a:r>
              <a:rPr lang="en-US" dirty="0">
                <a:latin typeface="Calibri" charset="0"/>
              </a:rPr>
              <a:t>If rules carefully refined by expert</a:t>
            </a:r>
          </a:p>
          <a:p>
            <a:r>
              <a:rPr lang="en-US" dirty="0">
                <a:latin typeface="Calibri" charset="0"/>
              </a:rPr>
              <a:t>But building and maintaining these rules is expensive</a:t>
            </a:r>
          </a:p>
        </p:txBody>
      </p:sp>
    </p:spTree>
    <p:extLst>
      <p:ext uri="{BB962C8B-B14F-4D97-AF65-F5344CB8AC3E}">
        <p14:creationId xmlns:p14="http://schemas.microsoft.com/office/powerpoint/2010/main" val="1903313730"/>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B7D8A-D995-F725-BE59-589B9FB1D152}"/>
              </a:ext>
            </a:extLst>
          </p:cNvPr>
          <p:cNvSpPr>
            <a:spLocks noGrp="1"/>
          </p:cNvSpPr>
          <p:nvPr>
            <p:ph type="title"/>
          </p:nvPr>
        </p:nvSpPr>
        <p:spPr/>
        <p:txBody>
          <a:bodyPr/>
          <a:lstStyle/>
          <a:p>
            <a:r>
              <a:rPr lang="en-US" dirty="0"/>
              <a:t>Performance Disparities</a:t>
            </a:r>
          </a:p>
        </p:txBody>
      </p:sp>
      <p:sp>
        <p:nvSpPr>
          <p:cNvPr id="3" name="Content Placeholder 2">
            <a:extLst>
              <a:ext uri="{FF2B5EF4-FFF2-40B4-BE49-F238E27FC236}">
                <a16:creationId xmlns:a16="http://schemas.microsoft.com/office/drawing/2014/main" id="{793D30BD-9E64-275A-0303-FE1283242623}"/>
              </a:ext>
            </a:extLst>
          </p:cNvPr>
          <p:cNvSpPr>
            <a:spLocks noGrp="1"/>
          </p:cNvSpPr>
          <p:nvPr>
            <p:ph idx="1"/>
          </p:nvPr>
        </p:nvSpPr>
        <p:spPr>
          <a:xfrm>
            <a:off x="822960" y="1200150"/>
            <a:ext cx="7543801" cy="3505200"/>
          </a:xfrm>
        </p:spPr>
        <p:txBody>
          <a:bodyPr>
            <a:normAutofit fontScale="92500"/>
          </a:bodyPr>
          <a:lstStyle/>
          <a:p>
            <a:pPr marL="514350" indent="-514350">
              <a:buFont typeface="+mj-lt"/>
              <a:buAutoNum type="arabicPeriod"/>
            </a:pPr>
            <a:r>
              <a:rPr lang="en-US" dirty="0"/>
              <a:t>Text classifiers perform worse on many </a:t>
            </a:r>
            <a:r>
              <a:rPr lang="en-US" b="1" dirty="0">
                <a:solidFill>
                  <a:srgbClr val="0200FF"/>
                </a:solidFill>
              </a:rPr>
              <a:t>languages</a:t>
            </a:r>
            <a:r>
              <a:rPr lang="en-US" dirty="0"/>
              <a:t> of the world due to lack of data or labels</a:t>
            </a:r>
          </a:p>
          <a:p>
            <a:pPr marL="514350" indent="-514350">
              <a:buFont typeface="+mj-lt"/>
              <a:buAutoNum type="arabicPeriod"/>
            </a:pPr>
            <a:r>
              <a:rPr lang="en-US" dirty="0"/>
              <a:t>Text classifiers perform worse on </a:t>
            </a:r>
            <a:r>
              <a:rPr lang="en-US" b="1" dirty="0">
                <a:solidFill>
                  <a:srgbClr val="0200FF"/>
                </a:solidFill>
              </a:rPr>
              <a:t>varieties</a:t>
            </a:r>
            <a:r>
              <a:rPr lang="en-US" dirty="0"/>
              <a:t> of even high-resource languages like English</a:t>
            </a:r>
          </a:p>
          <a:p>
            <a:pPr marL="854075" lvl="1" indent="-457200">
              <a:buFont typeface="Arial" panose="020B0604020202020204" pitchFamily="34" charset="0"/>
              <a:buChar char="•"/>
            </a:pPr>
            <a:r>
              <a:rPr lang="en-US" dirty="0"/>
              <a:t>Example task: </a:t>
            </a:r>
            <a:r>
              <a:rPr lang="en-US" dirty="0">
                <a:solidFill>
                  <a:srgbClr val="0200FF"/>
                </a:solidFill>
              </a:rPr>
              <a:t>language identification, </a:t>
            </a:r>
            <a:r>
              <a:rPr lang="en-US" dirty="0"/>
              <a:t>a first step in NLP pipeline ("Is this post in English or not?") </a:t>
            </a:r>
          </a:p>
          <a:p>
            <a:pPr marL="854075" lvl="1" indent="-457200">
              <a:buFont typeface="Arial" panose="020B0604020202020204" pitchFamily="34" charset="0"/>
              <a:buChar char="•"/>
            </a:pPr>
            <a:r>
              <a:rPr lang="en-US" dirty="0"/>
              <a:t>English language detection performance worse for writers who are African American (Blodgett and O'Connor 2017) or from India (Jurgens et al., 2017)</a:t>
            </a:r>
          </a:p>
        </p:txBody>
      </p:sp>
    </p:spTree>
    <p:extLst>
      <p:ext uri="{BB962C8B-B14F-4D97-AF65-F5344CB8AC3E}">
        <p14:creationId xmlns:p14="http://schemas.microsoft.com/office/powerpoint/2010/main" val="371156289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B7D8A-D995-F725-BE59-589B9FB1D152}"/>
              </a:ext>
            </a:extLst>
          </p:cNvPr>
          <p:cNvSpPr>
            <a:spLocks noGrp="1"/>
          </p:cNvSpPr>
          <p:nvPr>
            <p:ph type="title"/>
          </p:nvPr>
        </p:nvSpPr>
        <p:spPr/>
        <p:txBody>
          <a:bodyPr/>
          <a:lstStyle/>
          <a:p>
            <a:r>
              <a:rPr lang="en-US" dirty="0"/>
              <a:t>Harms in text classification</a:t>
            </a:r>
          </a:p>
        </p:txBody>
      </p:sp>
      <p:sp>
        <p:nvSpPr>
          <p:cNvPr id="3" name="Content Placeholder 2">
            <a:extLst>
              <a:ext uri="{FF2B5EF4-FFF2-40B4-BE49-F238E27FC236}">
                <a16:creationId xmlns:a16="http://schemas.microsoft.com/office/drawing/2014/main" id="{793D30BD-9E64-275A-0303-FE1283242623}"/>
              </a:ext>
            </a:extLst>
          </p:cNvPr>
          <p:cNvSpPr>
            <a:spLocks noGrp="1"/>
          </p:cNvSpPr>
          <p:nvPr>
            <p:ph idx="1"/>
          </p:nvPr>
        </p:nvSpPr>
        <p:spPr>
          <a:xfrm>
            <a:off x="822960" y="1123950"/>
            <a:ext cx="8016240" cy="4019550"/>
          </a:xfrm>
        </p:spPr>
        <p:txBody>
          <a:bodyPr>
            <a:normAutofit fontScale="92500" lnSpcReduction="10000"/>
          </a:bodyPr>
          <a:lstStyle/>
          <a:p>
            <a:pPr marL="233363" indent="-233363">
              <a:buFont typeface="Arial" panose="020B0604020202020204" pitchFamily="34" charset="0"/>
              <a:buChar char="•"/>
            </a:pPr>
            <a:r>
              <a:rPr lang="en-US" b="1" dirty="0"/>
              <a:t>Causes:</a:t>
            </a:r>
          </a:p>
          <a:p>
            <a:pPr marL="630238" lvl="1" indent="-233363">
              <a:buFont typeface="Arial" panose="020B0604020202020204" pitchFamily="34" charset="0"/>
              <a:buChar char="•"/>
            </a:pPr>
            <a:r>
              <a:rPr lang="en-US" dirty="0"/>
              <a:t>Issues in the data; NLP systems amplify biases in training data</a:t>
            </a:r>
          </a:p>
          <a:p>
            <a:pPr marL="630238" lvl="1" indent="-233363">
              <a:buFont typeface="Arial" panose="020B0604020202020204" pitchFamily="34" charset="0"/>
              <a:buChar char="•"/>
            </a:pPr>
            <a:r>
              <a:rPr lang="en-US" dirty="0"/>
              <a:t>Problems in the labels</a:t>
            </a:r>
          </a:p>
          <a:p>
            <a:pPr marL="630238" lvl="1" indent="-233363">
              <a:buFont typeface="Arial" panose="020B0604020202020204" pitchFamily="34" charset="0"/>
              <a:buChar char="•"/>
            </a:pPr>
            <a:r>
              <a:rPr lang="en-US" dirty="0"/>
              <a:t>Problems in the algorithms (like what the model is trained to optimize) </a:t>
            </a:r>
          </a:p>
          <a:p>
            <a:pPr marL="233363" indent="-233363">
              <a:buFont typeface="Arial" panose="020B0604020202020204" pitchFamily="34" charset="0"/>
              <a:buChar char="•"/>
            </a:pPr>
            <a:r>
              <a:rPr lang="en-US" b="1" dirty="0"/>
              <a:t>Prevalence</a:t>
            </a:r>
            <a:r>
              <a:rPr lang="en-US" dirty="0"/>
              <a:t>: The same problems occur throughout NLP (including large language models)  </a:t>
            </a:r>
          </a:p>
          <a:p>
            <a:pPr marL="233363" indent="-233363">
              <a:buFont typeface="Arial" panose="020B0604020202020204" pitchFamily="34" charset="0"/>
              <a:buChar char="•"/>
            </a:pPr>
            <a:r>
              <a:rPr lang="en-US" b="1" dirty="0"/>
              <a:t>Solutions</a:t>
            </a:r>
            <a:r>
              <a:rPr lang="en-US" dirty="0"/>
              <a:t>: There are no general mitigations or solutions</a:t>
            </a:r>
          </a:p>
          <a:p>
            <a:pPr marL="630238" lvl="1" indent="-233363">
              <a:buFont typeface="Arial" panose="020B0604020202020204" pitchFamily="34" charset="0"/>
              <a:buChar char="•"/>
            </a:pPr>
            <a:r>
              <a:rPr lang="en-US" dirty="0"/>
              <a:t>But harm mitigation is an active area of research</a:t>
            </a:r>
          </a:p>
          <a:p>
            <a:pPr marL="630238" lvl="1" indent="-233363">
              <a:buFont typeface="Arial" panose="020B0604020202020204" pitchFamily="34" charset="0"/>
              <a:buChar char="•"/>
            </a:pPr>
            <a:r>
              <a:rPr lang="en-US" dirty="0"/>
              <a:t>And there are standard benchmarks and tools that we can use for measuring some of the harms</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40416495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Autofit/>
          </a:bodyPr>
          <a:lstStyle/>
          <a:p>
            <a:r>
              <a:rPr lang="en-US" sz="3400">
                <a:latin typeface="Calibri (Headings)"/>
                <a:cs typeface="Calibri (Headings)"/>
              </a:rPr>
              <a:t>Text Classification and Na</a:t>
            </a:r>
            <a:r>
              <a:rPr lang="fr-FR" sz="3400">
                <a:latin typeface="Calibri (Headings)"/>
                <a:cs typeface="Calibri (Headings)"/>
              </a:rPr>
              <a:t>i</a:t>
            </a:r>
            <a:r>
              <a:rPr lang="en-US" sz="3400" err="1">
                <a:latin typeface="Calibri (Headings)"/>
                <a:cs typeface="Calibri (Headings)"/>
              </a:rPr>
              <a:t>ve</a:t>
            </a:r>
            <a:r>
              <a:rPr lang="en-US" sz="3400">
                <a:latin typeface="Calibri (Headings)"/>
                <a:cs typeface="Calibri (Headings)"/>
              </a:rPr>
              <a:t> Bayes</a:t>
            </a:r>
            <a:endParaRPr lang="en-US" sz="3400">
              <a:latin typeface="Calibri (Headings)"/>
              <a:ea typeface="ＭＳ Ｐゴシック" charset="0"/>
              <a:cs typeface="Calibri (Headings)"/>
            </a:endParaRPr>
          </a:p>
        </p:txBody>
      </p:sp>
      <p:sp>
        <p:nvSpPr>
          <p:cNvPr id="16387" name="Rectangle 6"/>
          <p:cNvSpPr>
            <a:spLocks noGrp="1" noChangeArrowheads="1"/>
          </p:cNvSpPr>
          <p:nvPr>
            <p:ph idx="1"/>
          </p:nvPr>
        </p:nvSpPr>
        <p:spPr>
          <a:xfrm>
            <a:off x="3352800" y="188594"/>
            <a:ext cx="5791200" cy="3943350"/>
          </a:xfrm>
        </p:spPr>
        <p:txBody>
          <a:bodyPr>
            <a:normAutofit/>
          </a:bodyPr>
          <a:lstStyle/>
          <a:p>
            <a:pPr eaLnBrk="1" hangingPunct="1">
              <a:buFont typeface="Times" charset="0"/>
              <a:buNone/>
            </a:pPr>
            <a:r>
              <a:rPr lang="en-US" sz="3400" dirty="0">
                <a:solidFill>
                  <a:srgbClr val="A4001D"/>
                </a:solidFill>
                <a:latin typeface="Calibri"/>
                <a:ea typeface="ＭＳ Ｐゴシック" charset="0"/>
                <a:cs typeface="Calibri"/>
              </a:rPr>
              <a:t>Avoiding Harms in Classification</a:t>
            </a:r>
          </a:p>
        </p:txBody>
      </p:sp>
      <p:sp>
        <p:nvSpPr>
          <p:cNvPr id="2" name="Text Placeholder 1">
            <a:extLst>
              <a:ext uri="{FF2B5EF4-FFF2-40B4-BE49-F238E27FC236}">
                <a16:creationId xmlns:a16="http://schemas.microsoft.com/office/drawing/2014/main" id="{01749423-6D62-3640-A5A8-BAF631756F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02008891"/>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57200"/>
            <a:ext cx="7467600" cy="742950"/>
          </a:xfrm>
        </p:spPr>
        <p:txBody>
          <a:bodyPr/>
          <a:lstStyle/>
          <a:p>
            <a:r>
              <a:rPr lang="en-US" sz="3600" dirty="0"/>
              <a:t>Classification Methods:</a:t>
            </a:r>
            <a:br>
              <a:rPr lang="en-US" sz="3600" dirty="0"/>
            </a:br>
            <a:r>
              <a:rPr lang="en-US" sz="3600" dirty="0"/>
              <a:t>Supervised Machine Learning</a:t>
            </a:r>
          </a:p>
        </p:txBody>
      </p:sp>
      <p:sp>
        <p:nvSpPr>
          <p:cNvPr id="3" name="Content Placeholder 2"/>
          <p:cNvSpPr>
            <a:spLocks noGrp="1"/>
          </p:cNvSpPr>
          <p:nvPr>
            <p:ph idx="1"/>
          </p:nvPr>
        </p:nvSpPr>
        <p:spPr/>
        <p:txBody>
          <a:bodyPr/>
          <a:lstStyle/>
          <a:p>
            <a:r>
              <a:rPr lang="en-US" sz="2800" i="1" dirty="0">
                <a:latin typeface="Calibri" charset="0"/>
              </a:rPr>
              <a:t>Input: </a:t>
            </a:r>
          </a:p>
          <a:p>
            <a:pPr lvl="1"/>
            <a:r>
              <a:rPr lang="en-US" sz="2400" dirty="0">
                <a:latin typeface="Calibri" charset="0"/>
              </a:rPr>
              <a:t>a document </a:t>
            </a:r>
            <a:r>
              <a:rPr lang="en-US" sz="2400" i="1" dirty="0">
                <a:solidFill>
                  <a:srgbClr val="FF0000"/>
                </a:solidFill>
                <a:latin typeface="Calibri" charset="0"/>
              </a:rPr>
              <a:t>d</a:t>
            </a:r>
          </a:p>
          <a:p>
            <a:pPr lvl="1"/>
            <a:r>
              <a:rPr lang="en-US" sz="2400" i="1" dirty="0">
                <a:latin typeface="Calibri" charset="0"/>
              </a:rPr>
              <a:t> </a:t>
            </a:r>
            <a:r>
              <a:rPr lang="en-US" sz="2400" dirty="0">
                <a:latin typeface="Calibri" charset="0"/>
                <a:ea typeface="ＭＳ Ｐゴシック" charset="0"/>
              </a:rPr>
              <a:t>a fixed set of classes  </a:t>
            </a:r>
            <a:r>
              <a:rPr lang="en-US" sz="2400" i="1" dirty="0">
                <a:solidFill>
                  <a:srgbClr val="FF0000"/>
                </a:solidFill>
                <a:latin typeface="Calibri" charset="0"/>
                <a:ea typeface="ＭＳ Ｐゴシック" charset="0"/>
              </a:rPr>
              <a:t>C </a:t>
            </a:r>
            <a:r>
              <a:rPr lang="en-US" sz="2400" dirty="0">
                <a:solidFill>
                  <a:srgbClr val="FF0000"/>
                </a:solidFill>
                <a:latin typeface="Calibri" charset="0"/>
                <a:ea typeface="ＭＳ Ｐゴシック" charset="0"/>
              </a:rPr>
              <a:t>=</a:t>
            </a:r>
            <a:r>
              <a:rPr lang="en-US" sz="2400" i="1" dirty="0">
                <a:solidFill>
                  <a:srgbClr val="FF0000"/>
                </a:solidFill>
                <a:latin typeface="Calibri" charset="0"/>
                <a:ea typeface="ＭＳ Ｐゴシック" charset="0"/>
              </a:rPr>
              <a:t> </a:t>
            </a:r>
            <a:r>
              <a:rPr lang="en-US" sz="2400" dirty="0">
                <a:solidFill>
                  <a:srgbClr val="FF0000"/>
                </a:solidFill>
                <a:latin typeface="Calibri" charset="0"/>
                <a:ea typeface="ＭＳ Ｐゴシック" charset="0"/>
                <a:sym typeface="Symbol" charset="0"/>
              </a:rPr>
              <a:t>{</a:t>
            </a:r>
            <a:r>
              <a:rPr lang="en-US" sz="2400" i="1" dirty="0">
                <a:solidFill>
                  <a:srgbClr val="FF0000"/>
                </a:solidFill>
                <a:latin typeface="Calibri" charset="0"/>
                <a:ea typeface="ＭＳ Ｐゴシック" charset="0"/>
                <a:sym typeface="Symbol" charset="0"/>
              </a:rPr>
              <a:t>c</a:t>
            </a:r>
            <a:r>
              <a:rPr lang="en-US" sz="2400" baseline="-25000" dirty="0">
                <a:solidFill>
                  <a:srgbClr val="FF0000"/>
                </a:solidFill>
                <a:latin typeface="Calibri" charset="0"/>
                <a:ea typeface="ＭＳ Ｐゴシック" charset="0"/>
                <a:sym typeface="Symbol" charset="0"/>
              </a:rPr>
              <a:t>1</a:t>
            </a:r>
            <a:r>
              <a:rPr lang="en-US" sz="2400" dirty="0">
                <a:solidFill>
                  <a:srgbClr val="FF0000"/>
                </a:solidFill>
                <a:latin typeface="Calibri" charset="0"/>
                <a:ea typeface="ＭＳ Ｐゴシック" charset="0"/>
                <a:sym typeface="Symbol" charset="0"/>
              </a:rPr>
              <a:t>, </a:t>
            </a:r>
            <a:r>
              <a:rPr lang="en-US" sz="2400" i="1" dirty="0">
                <a:solidFill>
                  <a:srgbClr val="FF0000"/>
                </a:solidFill>
                <a:latin typeface="Calibri" charset="0"/>
                <a:ea typeface="ＭＳ Ｐゴシック" charset="0"/>
                <a:sym typeface="Symbol" charset="0"/>
              </a:rPr>
              <a:t>c</a:t>
            </a:r>
            <a:r>
              <a:rPr lang="en-US" sz="2400" baseline="-25000" dirty="0">
                <a:solidFill>
                  <a:srgbClr val="FF0000"/>
                </a:solidFill>
                <a:latin typeface="Calibri" charset="0"/>
                <a:ea typeface="ＭＳ Ｐゴシック" charset="0"/>
                <a:sym typeface="Symbol" charset="0"/>
              </a:rPr>
              <a:t>2</a:t>
            </a:r>
            <a:r>
              <a:rPr lang="en-US" sz="2400" dirty="0">
                <a:solidFill>
                  <a:srgbClr val="FF0000"/>
                </a:solidFill>
                <a:latin typeface="Calibri" charset="0"/>
                <a:ea typeface="ＭＳ Ｐゴシック" charset="0"/>
                <a:sym typeface="Symbol" charset="0"/>
              </a:rPr>
              <a:t>,…, </a:t>
            </a:r>
            <a:r>
              <a:rPr lang="en-US" sz="2400" i="1" dirty="0" err="1">
                <a:solidFill>
                  <a:srgbClr val="FF0000"/>
                </a:solidFill>
                <a:latin typeface="Calibri" charset="0"/>
                <a:ea typeface="ＭＳ Ｐゴシック" charset="0"/>
                <a:sym typeface="Symbol" charset="0"/>
              </a:rPr>
              <a:t>c</a:t>
            </a:r>
            <a:r>
              <a:rPr lang="en-US" sz="2400" i="1" baseline="-25000" dirty="0" err="1">
                <a:solidFill>
                  <a:srgbClr val="FF0000"/>
                </a:solidFill>
                <a:latin typeface="Calibri" charset="0"/>
                <a:ea typeface="ＭＳ Ｐゴシック" charset="0"/>
                <a:sym typeface="Symbol" charset="0"/>
              </a:rPr>
              <a:t>J</a:t>
            </a:r>
            <a:r>
              <a:rPr lang="en-US" sz="2400" dirty="0">
                <a:solidFill>
                  <a:srgbClr val="FF0000"/>
                </a:solidFill>
                <a:latin typeface="Calibri" charset="0"/>
                <a:ea typeface="ＭＳ Ｐゴシック" charset="0"/>
                <a:sym typeface="Symbol" charset="0"/>
              </a:rPr>
              <a:t>}</a:t>
            </a:r>
            <a:endParaRPr lang="en-US" sz="1800" i="1" dirty="0">
              <a:solidFill>
                <a:srgbClr val="FF0000"/>
              </a:solidFill>
              <a:latin typeface="Calibri" charset="0"/>
            </a:endParaRPr>
          </a:p>
          <a:p>
            <a:pPr lvl="1"/>
            <a:r>
              <a:rPr lang="en-US" sz="2400" dirty="0">
                <a:latin typeface="Calibri" charset="0"/>
              </a:rPr>
              <a:t>A training set of </a:t>
            </a:r>
            <a:r>
              <a:rPr lang="en-US" sz="2400" i="1" dirty="0">
                <a:solidFill>
                  <a:srgbClr val="FF0000"/>
                </a:solidFill>
                <a:latin typeface="Calibri" charset="0"/>
              </a:rPr>
              <a:t>m</a:t>
            </a:r>
            <a:r>
              <a:rPr lang="en-US" sz="2400" i="1" dirty="0">
                <a:latin typeface="Calibri" charset="0"/>
              </a:rPr>
              <a:t> </a:t>
            </a:r>
            <a:r>
              <a:rPr lang="en-US" sz="2400" dirty="0">
                <a:latin typeface="Calibri" charset="0"/>
              </a:rPr>
              <a:t>hand-labeled documents </a:t>
            </a:r>
            <a:r>
              <a:rPr lang="en-US" sz="2400" i="1" dirty="0">
                <a:solidFill>
                  <a:srgbClr val="FF0000"/>
                </a:solidFill>
                <a:latin typeface="Calibri" charset="0"/>
              </a:rPr>
              <a:t>(d</a:t>
            </a:r>
            <a:r>
              <a:rPr lang="en-US" sz="2400" i="1" baseline="-25000" dirty="0">
                <a:solidFill>
                  <a:srgbClr val="FF0000"/>
                </a:solidFill>
                <a:latin typeface="Calibri" charset="0"/>
              </a:rPr>
              <a:t>1</a:t>
            </a:r>
            <a:r>
              <a:rPr lang="en-US" sz="2400" i="1" dirty="0">
                <a:solidFill>
                  <a:srgbClr val="FF0000"/>
                </a:solidFill>
                <a:latin typeface="Calibri" charset="0"/>
              </a:rPr>
              <a:t>,c</a:t>
            </a:r>
            <a:r>
              <a:rPr lang="en-US" sz="2400" i="1" baseline="-25000" dirty="0">
                <a:solidFill>
                  <a:srgbClr val="FF0000"/>
                </a:solidFill>
                <a:latin typeface="Calibri" charset="0"/>
              </a:rPr>
              <a:t>1</a:t>
            </a:r>
            <a:r>
              <a:rPr lang="en-US" sz="2400" i="1" dirty="0">
                <a:solidFill>
                  <a:srgbClr val="FF0000"/>
                </a:solidFill>
                <a:latin typeface="Calibri" charset="0"/>
              </a:rPr>
              <a:t>),....,(</a:t>
            </a:r>
            <a:r>
              <a:rPr lang="en-US" sz="2400" i="1" dirty="0" err="1">
                <a:solidFill>
                  <a:srgbClr val="FF0000"/>
                </a:solidFill>
                <a:latin typeface="Calibri" charset="0"/>
              </a:rPr>
              <a:t>d</a:t>
            </a:r>
            <a:r>
              <a:rPr lang="en-US" sz="2400" i="1" baseline="-25000" dirty="0" err="1">
                <a:solidFill>
                  <a:srgbClr val="FF0000"/>
                </a:solidFill>
                <a:latin typeface="Calibri" charset="0"/>
              </a:rPr>
              <a:t>m</a:t>
            </a:r>
            <a:r>
              <a:rPr lang="en-US" sz="2400" i="1" dirty="0" err="1">
                <a:solidFill>
                  <a:srgbClr val="FF0000"/>
                </a:solidFill>
                <a:latin typeface="Calibri" charset="0"/>
              </a:rPr>
              <a:t>,c</a:t>
            </a:r>
            <a:r>
              <a:rPr lang="en-US" sz="2400" i="1" baseline="-25000" dirty="0" err="1">
                <a:solidFill>
                  <a:srgbClr val="FF0000"/>
                </a:solidFill>
                <a:latin typeface="Calibri" charset="0"/>
              </a:rPr>
              <a:t>m</a:t>
            </a:r>
            <a:r>
              <a:rPr lang="en-US" sz="2400" i="1" dirty="0">
                <a:solidFill>
                  <a:srgbClr val="FF0000"/>
                </a:solidFill>
                <a:latin typeface="Calibri" charset="0"/>
              </a:rPr>
              <a:t>)</a:t>
            </a:r>
          </a:p>
          <a:p>
            <a:r>
              <a:rPr lang="en-US" sz="2800" i="1" dirty="0">
                <a:latin typeface="Calibri" charset="0"/>
              </a:rPr>
              <a:t>Output: </a:t>
            </a:r>
          </a:p>
          <a:p>
            <a:pPr lvl="1"/>
            <a:r>
              <a:rPr lang="en-US" sz="2400" dirty="0">
                <a:latin typeface="Calibri" charset="0"/>
              </a:rPr>
              <a:t>a learned classifier </a:t>
            </a:r>
            <a:r>
              <a:rPr lang="en-US" sz="2400" i="1" dirty="0" err="1">
                <a:solidFill>
                  <a:srgbClr val="FF0000"/>
                </a:solidFill>
                <a:latin typeface="Calibri" charset="0"/>
              </a:rPr>
              <a:t>γ:d</a:t>
            </a:r>
            <a:r>
              <a:rPr lang="en-US" sz="2400" i="1" dirty="0">
                <a:solidFill>
                  <a:srgbClr val="FF0000"/>
                </a:solidFill>
                <a:latin typeface="Calibri" charset="0"/>
              </a:rPr>
              <a:t> </a:t>
            </a:r>
            <a:r>
              <a:rPr lang="en-US" sz="2400" i="1" dirty="0">
                <a:solidFill>
                  <a:srgbClr val="FF0000"/>
                </a:solidFill>
                <a:latin typeface="Calibri" charset="0"/>
                <a:sym typeface="Wingdings" charset="2"/>
              </a:rPr>
              <a:t> c</a:t>
            </a:r>
            <a:endParaRPr lang="en-US" sz="2400" i="1" dirty="0">
              <a:solidFill>
                <a:srgbClr val="FF0000"/>
              </a:solidFill>
              <a:latin typeface="Calibri" charset="0"/>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9</a:t>
            </a:fld>
            <a:endParaRPr lang="en-US"/>
          </a:p>
        </p:txBody>
      </p:sp>
    </p:spTree>
    <p:extLst>
      <p:ext uri="{BB962C8B-B14F-4D97-AF65-F5344CB8AC3E}">
        <p14:creationId xmlns:p14="http://schemas.microsoft.com/office/powerpoint/2010/main" val="3091599837"/>
      </p:ext>
    </p:extLst>
  </p:cSld>
  <p:clrMapOvr>
    <a:masterClrMapping/>
  </p:clrMapOvr>
</p:sld>
</file>

<file path=ppt/theme/theme1.xml><?xml version="1.0" encoding="utf-8"?>
<a:theme xmlns:a="http://schemas.openxmlformats.org/drawingml/2006/main" name="NLP-jurafsky">
  <a:themeElements>
    <a:clrScheme name="NLP Class">
      <a:dk1>
        <a:sysClr val="windowText" lastClr="000000"/>
      </a:dk1>
      <a:lt1>
        <a:sysClr val="window" lastClr="FFFFFF"/>
      </a:lt1>
      <a:dk2>
        <a:srgbClr val="605435"/>
      </a:dk2>
      <a:lt2>
        <a:srgbClr val="E7D19A"/>
      </a:lt2>
      <a:accent1>
        <a:srgbClr val="A4001D"/>
      </a:accent1>
      <a:accent2>
        <a:srgbClr val="2584BB"/>
      </a:accent2>
      <a:accent3>
        <a:srgbClr val="BB57BE"/>
      </a:accent3>
      <a:accent4>
        <a:srgbClr val="177245"/>
      </a:accent4>
      <a:accent5>
        <a:srgbClr val="35ACA2"/>
      </a:accent5>
      <a:accent6>
        <a:srgbClr val="FF8700"/>
      </a:accent6>
      <a:hlink>
        <a:srgbClr val="EF8E1C"/>
      </a:hlink>
      <a:folHlink>
        <a:srgbClr val="FEC60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noFill/>
          <a:prstDash val="solid"/>
          <a:miter lim="800000"/>
          <a:headEnd type="none" w="med" len="med"/>
          <a:tailEnd type="none" w="med" len="med"/>
        </a:ln>
        <a:effectLst/>
      </a:spPr>
      <a:bodyPr vert="horz" wrap="none" lIns="91440" tIns="45720" rIns="91440" bIns="45720" numCol="1" rtlCol="0"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2400" b="0" i="0" u="none" strike="noStrike" cap="none" normalizeH="0" baseline="0">
            <a:ln>
              <a:noFill/>
            </a:ln>
            <a:solidFill>
              <a:schemeClr val="tx1"/>
            </a:solidFill>
            <a:effectLst/>
            <a:latin typeface="Lucida Sans" pitchFamily="-65" charset="0"/>
          </a:defRPr>
        </a:defPPr>
      </a:lstStyle>
    </a:spDef>
    <a:lnDef>
      <a:spPr bwMode="auto">
        <a:xfrm>
          <a:off x="0" y="0"/>
          <a:ext cx="1" cy="1"/>
        </a:xfrm>
        <a:custGeom>
          <a:avLst/>
          <a:gdLst/>
          <a:ahLst/>
          <a:cxnLst/>
          <a:rect l="0" t="0" r="0" b="0"/>
          <a:pathLst/>
        </a:custGeom>
        <a:gradFill rotWithShape="0">
          <a:gsLst>
            <a:gs pos="0">
              <a:srgbClr val="A50021"/>
            </a:gs>
            <a:gs pos="100000">
              <a:schemeClr val="tx1"/>
            </a:gs>
          </a:gsLst>
          <a:lin ang="0" scaled="1"/>
        </a:gradFill>
        <a:ln w="9525" cap="flat" cmpd="sng" algn="ctr">
          <a:solidFill>
            <a:schemeClr val="tx1"/>
          </a:solidFill>
          <a:prstDash val="solid"/>
          <a:miter lim="800000"/>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Sans" pitchFamily="-65" charset="0"/>
          </a:defRPr>
        </a:defPPr>
      </a:lstStyle>
    </a:lnDef>
    <a:txDef>
      <a:spPr>
        <a:noFill/>
      </a:spPr>
      <a:bodyPr wrap="square" rtlCol="0">
        <a:spAutoFit/>
      </a:bodyPr>
      <a:lstStyle>
        <a:defPPr>
          <a:defRPr sz="1800" dirty="0">
            <a:latin typeface="+mn-lt"/>
          </a:defRPr>
        </a:defPPr>
      </a:lstStyle>
    </a:txDef>
  </a:objectDefaults>
  <a:extraClrSchemeLst>
    <a:extraClrScheme>
      <a:clrScheme name="nlp-lucida-schem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nlp-lucida-schem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nlp-lucida-scheme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nlp-lucida-scheme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nlp-lucida-schem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nlp-lucida-schem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nlp-lucida-scheme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NLP-jurafsky.potx</Template>
  <TotalTime>12379</TotalTime>
  <Words>5137</Words>
  <Application>Microsoft Office PowerPoint</Application>
  <PresentationFormat>On-screen Show (16:9)</PresentationFormat>
  <Paragraphs>568</Paragraphs>
  <Slides>82</Slides>
  <Notes>32</Notes>
  <HiddenSlides>0</HiddenSlides>
  <MMClips>0</MMClips>
  <ScaleCrop>false</ScaleCrop>
  <HeadingPairs>
    <vt:vector size="8" baseType="variant">
      <vt:variant>
        <vt:lpstr>Fonts Used</vt:lpstr>
      </vt:variant>
      <vt:variant>
        <vt:i4>16</vt:i4>
      </vt:variant>
      <vt:variant>
        <vt:lpstr>Theme</vt:lpstr>
      </vt:variant>
      <vt:variant>
        <vt:i4>3</vt:i4>
      </vt:variant>
      <vt:variant>
        <vt:lpstr>Embedded OLE Servers</vt:lpstr>
      </vt:variant>
      <vt:variant>
        <vt:i4>1</vt:i4>
      </vt:variant>
      <vt:variant>
        <vt:lpstr>Slide Titles</vt:lpstr>
      </vt:variant>
      <vt:variant>
        <vt:i4>82</vt:i4>
      </vt:variant>
    </vt:vector>
  </HeadingPairs>
  <TitlesOfParts>
    <vt:vector size="102" baseType="lpstr">
      <vt:lpstr>ＭＳ Ｐゴシック</vt:lpstr>
      <vt:lpstr>Arial</vt:lpstr>
      <vt:lpstr>Calibri</vt:lpstr>
      <vt:lpstr>Calibri (Headings)</vt:lpstr>
      <vt:lpstr>Calibri Light</vt:lpstr>
      <vt:lpstr>Cambria Math</vt:lpstr>
      <vt:lpstr>Courier</vt:lpstr>
      <vt:lpstr>Lucida Grande</vt:lpstr>
      <vt:lpstr>Lucida Sans</vt:lpstr>
      <vt:lpstr>Monaco</vt:lpstr>
      <vt:lpstr>NimbusRomNo9L</vt:lpstr>
      <vt:lpstr>Symbol</vt:lpstr>
      <vt:lpstr>Tahoma</vt:lpstr>
      <vt:lpstr>Times</vt:lpstr>
      <vt:lpstr>Times New Roman</vt:lpstr>
      <vt:lpstr>Wingdings</vt:lpstr>
      <vt:lpstr>NLP-jurafsky</vt:lpstr>
      <vt:lpstr>Retrospect</vt:lpstr>
      <vt:lpstr>1_Retrospect</vt:lpstr>
      <vt:lpstr>Equation</vt:lpstr>
      <vt:lpstr>Text Classification and Naïve Bayes</vt:lpstr>
      <vt:lpstr>Is this spam?</vt:lpstr>
      <vt:lpstr>Who wrote which Federalist papers?</vt:lpstr>
      <vt:lpstr>Positive or negative movie review?</vt:lpstr>
      <vt:lpstr>What is the subject of this article?</vt:lpstr>
      <vt:lpstr>Text Classification</vt:lpstr>
      <vt:lpstr>Text Classification: definition</vt:lpstr>
      <vt:lpstr>Classification Methods:  Hand-coded rules</vt:lpstr>
      <vt:lpstr>Classification Methods: Supervised Machine Learning</vt:lpstr>
      <vt:lpstr>Classification Methods: Supervised Machine Learning</vt:lpstr>
      <vt:lpstr>Text Classification and Naive Bayes</vt:lpstr>
      <vt:lpstr>Naive Bayes Intuition</vt:lpstr>
      <vt:lpstr>The Bag of Words Representation</vt:lpstr>
      <vt:lpstr>The bag of words representation</vt:lpstr>
      <vt:lpstr>Bayes’ Rule Applied to Documents and Classes</vt:lpstr>
      <vt:lpstr>Naive Bayes Classifier (I)</vt:lpstr>
      <vt:lpstr>Naive Bayes Classifier (II)</vt:lpstr>
      <vt:lpstr>Naïve Bayes Classifier (IV)</vt:lpstr>
      <vt:lpstr>Multinomial Naive Bayes Independence Assumptions</vt:lpstr>
      <vt:lpstr>Multinomial Naive Bayes Classifier</vt:lpstr>
      <vt:lpstr>Applying Multinomial Naive Bayes Classifiers to Text Classification</vt:lpstr>
      <vt:lpstr>Problems with multiplying lots of probs</vt:lpstr>
      <vt:lpstr>We actually do everything in log space</vt:lpstr>
      <vt:lpstr>Text Classification and Naive Bayes</vt:lpstr>
      <vt:lpstr>Text Classification and Naïve Bayes</vt:lpstr>
      <vt:lpstr>Learning the Multinomial Naive Bayes Model</vt:lpstr>
      <vt:lpstr>Parameter estimation</vt:lpstr>
      <vt:lpstr>Problem with Maximum Likelihood</vt:lpstr>
      <vt:lpstr>Laplace (add-1) smoothing for Naïve Bayes</vt:lpstr>
      <vt:lpstr>Multinomial Naïve Bayes: Learning</vt:lpstr>
      <vt:lpstr>Unknown words</vt:lpstr>
      <vt:lpstr>Stop words</vt:lpstr>
      <vt:lpstr>Text Classification and Naive Bayes</vt:lpstr>
      <vt:lpstr>Text Classification and Naive Bayes</vt:lpstr>
      <vt:lpstr>Let's do a worked sentiment example!</vt:lpstr>
      <vt:lpstr>A worked sentiment example with add-1 smoothing</vt:lpstr>
      <vt:lpstr>Optimizing for sentiment analysis</vt:lpstr>
      <vt:lpstr>Binary Multinomial Naïve Bayes: Learning</vt:lpstr>
      <vt:lpstr>Binary Multinomial Naive Bayes  on a test document d</vt:lpstr>
      <vt:lpstr>Binary multinominal naive Bayes</vt:lpstr>
      <vt:lpstr>Binary multinominal naive Bayes</vt:lpstr>
      <vt:lpstr>Binary multinominal naive Bayes</vt:lpstr>
      <vt:lpstr>Binary multinominal naive Bayes</vt:lpstr>
      <vt:lpstr>Text Classification and Naive Bayes</vt:lpstr>
      <vt:lpstr>Text Classification and Naive Bayes</vt:lpstr>
      <vt:lpstr>Sentiment Classification: Dealing with Negation</vt:lpstr>
      <vt:lpstr>Sentiment Classification: Dealing with Negation</vt:lpstr>
      <vt:lpstr>Sentiment Classification: Lexicons</vt:lpstr>
      <vt:lpstr>MPQA Subjectivity Cues Lexicon</vt:lpstr>
      <vt:lpstr>The General Inquirer</vt:lpstr>
      <vt:lpstr>Using Lexicons in Sentiment Classification</vt:lpstr>
      <vt:lpstr>Naive Bayes in Other tasks: Spam Filtering</vt:lpstr>
      <vt:lpstr>Naive Bayes in Language ID</vt:lpstr>
      <vt:lpstr>Summary: Naive Bayes is Not So Naive</vt:lpstr>
      <vt:lpstr>Text Classification and Naive Bayes</vt:lpstr>
      <vt:lpstr>Text Classification and Naïve Bayes</vt:lpstr>
      <vt:lpstr>Generative Model for Multinomial Naïve Bayes</vt:lpstr>
      <vt:lpstr>Naïve Bayes and Language Modeling</vt:lpstr>
      <vt:lpstr>Each class = a unigram language model</vt:lpstr>
      <vt:lpstr>Naïve Bayes as a Language Model</vt:lpstr>
      <vt:lpstr>Text Classification and Naïve Bayes</vt:lpstr>
      <vt:lpstr>Text Classification and Naive Bayes</vt:lpstr>
      <vt:lpstr>Evaluating Classifiers: How well does our classifier work?</vt:lpstr>
      <vt:lpstr>First step in evaluation: The confusion matrix</vt:lpstr>
      <vt:lpstr>Accuracy on the confusion matrix</vt:lpstr>
      <vt:lpstr>Why don't we use accuracy?</vt:lpstr>
      <vt:lpstr>Accuracy re: pie posts</vt:lpstr>
      <vt:lpstr>Why don't we use accuracy?</vt:lpstr>
      <vt:lpstr>Instead of accuracy we use precision and recall</vt:lpstr>
      <vt:lpstr>Precision/Recall aren't fooled by the"just call everything negative" classifier!</vt:lpstr>
      <vt:lpstr>A combined measure: F1</vt:lpstr>
      <vt:lpstr>F1 is a special case of the general "F-measure"</vt:lpstr>
      <vt:lpstr>Suppose we have more than 2 classes?</vt:lpstr>
      <vt:lpstr>How to combine P/R values for different classes: Microaveraging vs Macroaveraging</vt:lpstr>
      <vt:lpstr>Text Classification and Naive Bayes</vt:lpstr>
      <vt:lpstr>Text Classification and Naive Bayes</vt:lpstr>
      <vt:lpstr>Harms of classification</vt:lpstr>
      <vt:lpstr>Representational Harms</vt:lpstr>
      <vt:lpstr>Harms of Censorship</vt:lpstr>
      <vt:lpstr>Performance Disparities</vt:lpstr>
      <vt:lpstr>Harms in text classification</vt:lpstr>
      <vt:lpstr>Text Classification and Naive Bayes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Classification and Naive Bayes</dc:title>
  <dc:subject>cs124</dc:subject>
  <dc:creator>Dan Jurafsky</dc:creator>
  <cp:keywords/>
  <dc:description/>
  <cp:lastModifiedBy>sujata kulkarni</cp:lastModifiedBy>
  <cp:revision>226</cp:revision>
  <cp:lastPrinted>2012-03-27T19:39:52Z</cp:lastPrinted>
  <dcterms:created xsi:type="dcterms:W3CDTF">2010-04-19T15:31:24Z</dcterms:created>
  <dcterms:modified xsi:type="dcterms:W3CDTF">2024-11-04T05:45:40Z</dcterms:modified>
  <cp:category/>
</cp:coreProperties>
</file>

<file path=docProps/thumbnail.jpeg>
</file>